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7"/>
  </p:notesMasterIdLst>
  <p:handoutMasterIdLst>
    <p:handoutMasterId r:id="rId38"/>
  </p:handoutMasterIdLst>
  <p:sldIdLst>
    <p:sldId id="394" r:id="rId2"/>
    <p:sldId id="372" r:id="rId3"/>
    <p:sldId id="397" r:id="rId4"/>
    <p:sldId id="373" r:id="rId5"/>
    <p:sldId id="400" r:id="rId6"/>
    <p:sldId id="401" r:id="rId7"/>
    <p:sldId id="402" r:id="rId8"/>
    <p:sldId id="419" r:id="rId9"/>
    <p:sldId id="403" r:id="rId10"/>
    <p:sldId id="420" r:id="rId11"/>
    <p:sldId id="407" r:id="rId12"/>
    <p:sldId id="398" r:id="rId13"/>
    <p:sldId id="374" r:id="rId14"/>
    <p:sldId id="399" r:id="rId15"/>
    <p:sldId id="376" r:id="rId16"/>
    <p:sldId id="371" r:id="rId17"/>
    <p:sldId id="378" r:id="rId18"/>
    <p:sldId id="379" r:id="rId19"/>
    <p:sldId id="405" r:id="rId20"/>
    <p:sldId id="380" r:id="rId21"/>
    <p:sldId id="406" r:id="rId22"/>
    <p:sldId id="409" r:id="rId23"/>
    <p:sldId id="412" r:id="rId24"/>
    <p:sldId id="413" r:id="rId25"/>
    <p:sldId id="411" r:id="rId26"/>
    <p:sldId id="414" r:id="rId27"/>
    <p:sldId id="408" r:id="rId28"/>
    <p:sldId id="410" r:id="rId29"/>
    <p:sldId id="382" r:id="rId30"/>
    <p:sldId id="415" r:id="rId31"/>
    <p:sldId id="416" r:id="rId32"/>
    <p:sldId id="417" r:id="rId33"/>
    <p:sldId id="418" r:id="rId34"/>
    <p:sldId id="395" r:id="rId35"/>
    <p:sldId id="404" r:id="rId3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Times"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Times"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Times"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Times"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80001"/>
    <a:srgbClr val="9DA94E"/>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52"/>
    <p:restoredTop sz="86458"/>
  </p:normalViewPr>
  <p:slideViewPr>
    <p:cSldViewPr>
      <p:cViewPr varScale="1">
        <p:scale>
          <a:sx n="66" d="100"/>
          <a:sy n="66" d="100"/>
        </p:scale>
        <p:origin x="21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02FCF2F9-45AF-234E-8422-6A7E1C325658}" type="datetimeFigureOut">
              <a:rPr lang="en-US"/>
              <a:pPr>
                <a:defRPr/>
              </a:pPr>
              <a:t>8/28/18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9F13D685-FEA9-9846-94B2-A584FE2C5E0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170CF53-6B35-6643-8666-70D2E8E197D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Definitely follow </a:t>
            </a:r>
            <a:r>
              <a:rPr lang="en-US" dirty="0" err="1" smtClean="0"/>
              <a:t>sarcasticrover</a:t>
            </a:r>
            <a:r>
              <a:rPr lang="en-US" baseline="0" dirty="0" smtClean="0"/>
              <a:t> on twitter.. Really, really funny!</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a:t>
            </a:fld>
            <a:endParaRPr lang="en-US" altLang="x-none"/>
          </a:p>
        </p:txBody>
      </p:sp>
    </p:spTree>
    <p:extLst>
      <p:ext uri="{BB962C8B-B14F-4D97-AF65-F5344CB8AC3E}">
        <p14:creationId xmlns:p14="http://schemas.microsoft.com/office/powerpoint/2010/main" val="1937686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10</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8242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11</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While 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dirty="0" smtClean="0">
              <a:latin typeface="Times" charset="0"/>
              <a:ea typeface="ＭＳ Ｐゴシック" charset="-128"/>
              <a:cs typeface="ＭＳ Ｐゴシック" charset="-128"/>
            </a:endParaRPr>
          </a:p>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33604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all so clear-cut and objective, then what do</a:t>
            </a:r>
            <a:r>
              <a:rPr lang="en-US" baseline="0" dirty="0" smtClean="0"/>
              <a:t> scientists even argue about?</a:t>
            </a:r>
          </a:p>
          <a:p>
            <a:r>
              <a:rPr lang="en-US" baseline="0" dirty="0" smtClean="0"/>
              <a:t>Sometimes, multiple interpretations can fit the same data set</a:t>
            </a:r>
          </a:p>
          <a:p>
            <a:r>
              <a:rPr lang="en-US" baseline="0" dirty="0" smtClean="0"/>
              <a:t>Other times, there are disagreements on the question being asked, the way it is asked, the setup of an experiment</a:t>
            </a:r>
            <a:r>
              <a:rPr lang="mr-IN" baseline="0" dirty="0" smtClean="0"/>
              <a:t>–</a:t>
            </a:r>
            <a:r>
              <a:rPr lang="en-US" baseline="0" dirty="0" smtClean="0"/>
              <a:t> whether it answers the questions being asked, or if something has been neglected that should not have been.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12</a:t>
            </a:fld>
            <a:endParaRPr lang="en-US" altLang="x-none"/>
          </a:p>
        </p:txBody>
      </p:sp>
    </p:spTree>
    <p:extLst>
      <p:ext uri="{BB962C8B-B14F-4D97-AF65-F5344CB8AC3E}">
        <p14:creationId xmlns:p14="http://schemas.microsoft.com/office/powerpoint/2010/main" val="172040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6739D2D-D5A0-034E-A7D1-F0EBC93B2626}" type="slidenum">
              <a:rPr lang="ru-RU" altLang="x-none" sz="1200"/>
              <a:pPr/>
              <a:t>13</a:t>
            </a:fld>
            <a:endParaRPr lang="ru-RU" altLang="x-none" sz="1200"/>
          </a:p>
        </p:txBody>
      </p:sp>
      <p:sp>
        <p:nvSpPr>
          <p:cNvPr id="79874" name="Rectangle 2"/>
          <p:cNvSpPr>
            <a:spLocks noRo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The more</a:t>
            </a:r>
            <a:r>
              <a:rPr lang="en-US" altLang="x-none" baseline="0" dirty="0" smtClean="0">
                <a:latin typeface="Times" charset="0"/>
                <a:ea typeface="ＭＳ Ｐゴシック" charset="-128"/>
                <a:cs typeface="ＭＳ Ｐゴシック" charset="-128"/>
              </a:rPr>
              <a:t> you know, the more you know you don’t know.</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82052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14</a:t>
            </a:fld>
            <a:endParaRPr lang="en-US" altLang="x-none"/>
          </a:p>
        </p:txBody>
      </p:sp>
    </p:spTree>
    <p:extLst>
      <p:ext uri="{BB962C8B-B14F-4D97-AF65-F5344CB8AC3E}">
        <p14:creationId xmlns:p14="http://schemas.microsoft.com/office/powerpoint/2010/main" val="78161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A624BC0-CA02-6F40-87C3-36DCBC4ED49C}" type="slidenum">
              <a:rPr lang="ru-RU" altLang="x-none" sz="1200"/>
              <a:pPr/>
              <a:t>15</a:t>
            </a:fld>
            <a:endParaRPr lang="ru-RU" altLang="x-none" sz="1200"/>
          </a:p>
        </p:txBody>
      </p:sp>
      <p:sp>
        <p:nvSpPr>
          <p:cNvPr id="83970" name="Rectangle 2"/>
          <p:cNvSpPr>
            <a:spLocks noRo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That’s just science.</a:t>
            </a:r>
            <a:r>
              <a:rPr lang="en-US" altLang="x-none" baseline="0" dirty="0" smtClean="0">
                <a:latin typeface="Times" charset="0"/>
                <a:ea typeface="ＭＳ Ｐゴシック" charset="-128"/>
                <a:cs typeface="ＭＳ Ｐゴシック" charset="-128"/>
              </a:rPr>
              <a:t> You can come up with an idea that’s amazing and works on almost all the data, but not all of it. We’ve all been to have that heaping helping of humble pie, it’s part of the job.</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This is not an advertisement</a:t>
            </a:r>
            <a:r>
              <a:rPr lang="en-US" altLang="x-none" baseline="0" dirty="0" smtClean="0">
                <a:latin typeface="Times" charset="0"/>
                <a:ea typeface="ＭＳ Ｐゴシック" charset="-128"/>
                <a:cs typeface="ＭＳ Ｐゴシック" charset="-128"/>
              </a:rPr>
              <a:t> (though it is in Raleigh, and ooh- brunch!)</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82034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a:ln/>
        </p:spPr>
      </p:sp>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i="0" dirty="0" smtClean="0">
                <a:latin typeface="Times" charset="0"/>
                <a:ea typeface="ＭＳ Ｐゴシック" charset="-128"/>
                <a:cs typeface="ＭＳ Ｐゴシック" charset="-128"/>
              </a:rPr>
              <a:t>The next two lectures</a:t>
            </a:r>
            <a:r>
              <a:rPr lang="en-US" altLang="x-none" i="0" baseline="0" dirty="0" smtClean="0">
                <a:latin typeface="Times" charset="0"/>
                <a:ea typeface="ＭＳ Ｐゴシック" charset="-128"/>
                <a:cs typeface="ＭＳ Ｐゴシック" charset="-128"/>
              </a:rPr>
              <a:t> will be about the fundamental forces we use to understand the world around us and the universe</a:t>
            </a:r>
          </a:p>
          <a:p>
            <a:r>
              <a:rPr lang="en-US" altLang="x-none" i="0" dirty="0" smtClean="0">
                <a:latin typeface="Times" charset="0"/>
                <a:ea typeface="ＭＳ Ｐゴシック" charset="-128"/>
                <a:cs typeface="ＭＳ Ｐゴシック" charset="-128"/>
              </a:rPr>
              <a:t>https://</a:t>
            </a:r>
            <a:r>
              <a:rPr lang="en-US" altLang="x-none" i="0" dirty="0" err="1" smtClean="0">
                <a:latin typeface="Times" charset="0"/>
                <a:ea typeface="ＭＳ Ｐゴシック" charset="-128"/>
                <a:cs typeface="ＭＳ Ｐゴシック" charset="-128"/>
              </a:rPr>
              <a:t>apod.nasa.gov</a:t>
            </a:r>
            <a:r>
              <a:rPr lang="en-US" altLang="x-none" i="0" dirty="0" smtClean="0">
                <a:latin typeface="Times" charset="0"/>
                <a:ea typeface="ＭＳ Ｐゴシック" charset="-128"/>
                <a:cs typeface="ＭＳ Ｐゴシック" charset="-128"/>
              </a:rPr>
              <a:t>/</a:t>
            </a:r>
            <a:r>
              <a:rPr lang="en-US" altLang="x-none" i="0" dirty="0" err="1" smtClean="0">
                <a:latin typeface="Times" charset="0"/>
                <a:ea typeface="ＭＳ Ｐゴシック" charset="-128"/>
                <a:cs typeface="ＭＳ Ｐゴシック" charset="-128"/>
              </a:rPr>
              <a:t>apod</a:t>
            </a:r>
            <a:r>
              <a:rPr lang="en-US" altLang="x-none" i="0" dirty="0" smtClean="0">
                <a:latin typeface="Times" charset="0"/>
                <a:ea typeface="ＭＳ Ｐゴシック" charset="-128"/>
                <a:cs typeface="ＭＳ Ｐゴシック" charset="-128"/>
              </a:rPr>
              <a:t>/ap151209.html</a:t>
            </a:r>
            <a:endParaRPr lang="en-US" altLang="x-none" i="0" dirty="0">
              <a:latin typeface="Times" charset="0"/>
              <a:ea typeface="ＭＳ Ｐゴシック" charset="-128"/>
              <a:cs typeface="ＭＳ Ｐゴシック" charset="-128"/>
            </a:endParaRPr>
          </a:p>
        </p:txBody>
      </p:sp>
      <p:sp>
        <p:nvSpPr>
          <p:cNvPr id="13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77B7FF4-6F98-0C44-A1FD-03B9B69607F7}" type="slidenum">
              <a:rPr lang="en-US" altLang="x-none" sz="1200"/>
              <a:pPr/>
              <a:t>16</a:t>
            </a:fld>
            <a:endParaRPr lang="en-US" altLang="x-none"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34060A7B-3FA8-1642-A7D7-F20ACF741E59}" type="slidenum">
              <a:rPr lang="ru-RU" altLang="x-none" sz="1200"/>
              <a:pPr/>
              <a:t>17</a:t>
            </a:fld>
            <a:endParaRPr lang="ru-RU" altLang="x-none" sz="1200"/>
          </a:p>
        </p:txBody>
      </p:sp>
      <p:sp>
        <p:nvSpPr>
          <p:cNvPr id="15362" name="Rectangle 2"/>
          <p:cNvSpPr>
            <a:spLocks noRo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What we’ll be covering in this chapter</a:t>
            </a:r>
            <a:r>
              <a:rPr lang="mr-IN" altLang="x-none" dirty="0" smtClean="0">
                <a:latin typeface="Times" charset="0"/>
                <a:ea typeface="ＭＳ Ｐゴシック" charset="-128"/>
                <a:cs typeface="ＭＳ Ｐゴシック" charset="-128"/>
              </a:rPr>
              <a: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We do these kinds of calculations,</a:t>
            </a:r>
            <a:r>
              <a:rPr lang="en-US" altLang="x-none" baseline="0" dirty="0" smtClean="0">
                <a:latin typeface="Times" charset="0"/>
                <a:ea typeface="ＭＳ Ｐゴシック" charset="-128"/>
                <a:cs typeface="ＭＳ Ｐゴシック" charset="-128"/>
              </a:rPr>
              <a:t> watching, guessing, extrapolating, every single day. When you drive, you have a feel for where someone might go or when you’ll be able to make your turn just based on a few observations, a few data points, in your head. Let’s put some words to those data you take automatically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25143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0C9E2766-82A7-8B4B-9398-0A8AC8088BA0}" type="slidenum">
              <a:rPr lang="ru-RU" altLang="x-none" sz="1200"/>
              <a:pPr algn="r"/>
              <a:t>18</a:t>
            </a:fld>
            <a:endParaRPr lang="ru-RU" altLang="x-none" sz="1200"/>
          </a:p>
        </p:txBody>
      </p:sp>
      <p:sp>
        <p:nvSpPr>
          <p:cNvPr id="17410" name="Rectangle 2"/>
          <p:cNvSpPr>
            <a:spLocks noRo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323057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19</a:t>
            </a:fld>
            <a:endParaRPr lang="en-US" altLang="x-none"/>
          </a:p>
        </p:txBody>
      </p:sp>
    </p:spTree>
    <p:extLst>
      <p:ext uri="{BB962C8B-B14F-4D97-AF65-F5344CB8AC3E}">
        <p14:creationId xmlns:p14="http://schemas.microsoft.com/office/powerpoint/2010/main" val="36734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a:t>
            </a:fld>
            <a:endParaRPr lang="en-US" altLang="x-none"/>
          </a:p>
        </p:txBody>
      </p:sp>
    </p:spTree>
    <p:extLst>
      <p:ext uri="{BB962C8B-B14F-4D97-AF65-F5344CB8AC3E}">
        <p14:creationId xmlns:p14="http://schemas.microsoft.com/office/powerpoint/2010/main" val="709923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5A263AA4-7E00-9D43-9399-8FF42B3C0516}" type="slidenum">
              <a:rPr lang="ru-RU" altLang="x-none" sz="1200"/>
              <a:pPr algn="r"/>
              <a:t>20</a:t>
            </a:fld>
            <a:endParaRPr lang="ru-RU" altLang="x-none" sz="1200"/>
          </a:p>
        </p:txBody>
      </p:sp>
      <p:sp>
        <p:nvSpPr>
          <p:cNvPr id="19458" name="Rectangle 2"/>
          <p:cNvSpPr>
            <a:spLocks noRo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Dry Bowser is fast, but ouch-</a:t>
            </a:r>
            <a:r>
              <a:rPr lang="en-US" altLang="x-none" baseline="0" dirty="0" smtClean="0">
                <a:latin typeface="Times" charset="0"/>
                <a:ea typeface="ＭＳ Ｐゴシック" charset="-128"/>
                <a:cs typeface="ＭＳ Ｐゴシック" charset="-128"/>
              </a:rPr>
              <a:t> once he hits something</a:t>
            </a:r>
            <a:r>
              <a:rPr lang="mr-IN" altLang="x-none" baseline="0" dirty="0" smtClean="0">
                <a:latin typeface="Times" charset="0"/>
                <a:ea typeface="ＭＳ Ｐゴシック" charset="-128"/>
                <a:cs typeface="ＭＳ Ｐゴシック" charset="-128"/>
              </a:rPr>
              <a:t>…</a:t>
            </a:r>
            <a:r>
              <a:rPr lang="en-US" altLang="x-none" baseline="0" dirty="0" smtClean="0">
                <a:latin typeface="Times" charset="0"/>
                <a:ea typeface="ＭＳ Ｐゴシック" charset="-128"/>
                <a:cs typeface="ＭＳ Ｐゴシック" charset="-128"/>
              </a:rPr>
              <a:t> </a:t>
            </a:r>
            <a:r>
              <a:rPr lang="en-US" altLang="x-none" baseline="0" dirty="0" err="1" smtClean="0">
                <a:latin typeface="Times" charset="0"/>
                <a:ea typeface="ＭＳ Ｐゴシック" charset="-128"/>
                <a:cs typeface="ＭＳ Ｐゴシック" charset="-128"/>
              </a:rPr>
              <a:t>huuuuge</a:t>
            </a:r>
            <a:r>
              <a:rPr lang="en-US" altLang="x-none" baseline="0" dirty="0" smtClean="0">
                <a:latin typeface="Times" charset="0"/>
                <a:ea typeface="ＭＳ Ｐゴシック" charset="-128"/>
                <a:cs typeface="ＭＳ Ｐゴシック" charset="-128"/>
              </a:rPr>
              <a:t> deceleration penalty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601958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(corrected</a:t>
            </a:r>
            <a:r>
              <a:rPr lang="en-US" baseline="0" smtClean="0"/>
              <a:t> units on g)</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21</a:t>
            </a:fld>
            <a:endParaRPr lang="en-US" altLang="x-none"/>
          </a:p>
        </p:txBody>
      </p:sp>
    </p:spTree>
    <p:extLst>
      <p:ext uri="{BB962C8B-B14F-4D97-AF65-F5344CB8AC3E}">
        <p14:creationId xmlns:p14="http://schemas.microsoft.com/office/powerpoint/2010/main" val="1031952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22</a:t>
            </a:fld>
            <a:endParaRPr lang="en-US" altLang="x-none"/>
          </a:p>
        </p:txBody>
      </p:sp>
    </p:spTree>
    <p:extLst>
      <p:ext uri="{BB962C8B-B14F-4D97-AF65-F5344CB8AC3E}">
        <p14:creationId xmlns:p14="http://schemas.microsoft.com/office/powerpoint/2010/main" val="214329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23</a:t>
            </a:fld>
            <a:endParaRPr lang="en-US" altLang="x-none"/>
          </a:p>
        </p:txBody>
      </p:sp>
    </p:spTree>
    <p:extLst>
      <p:ext uri="{BB962C8B-B14F-4D97-AF65-F5344CB8AC3E}">
        <p14:creationId xmlns:p14="http://schemas.microsoft.com/office/powerpoint/2010/main" val="495244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this has been momentum and force along</a:t>
            </a:r>
            <a:r>
              <a:rPr lang="en-US" baseline="0" dirty="0" smtClean="0"/>
              <a:t> straight lines.. How is this relevant to astronomy? Next up</a:t>
            </a:r>
            <a:r>
              <a:rPr lang="mr-IN" baseline="0" dirty="0" smtClean="0"/>
              <a:t>…</a:t>
            </a:r>
            <a:r>
              <a:rPr lang="en-US" baseline="0" dirty="0" smtClean="0"/>
              <a:t> orbits</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24</a:t>
            </a:fld>
            <a:endParaRPr lang="en-US" altLang="x-none"/>
          </a:p>
        </p:txBody>
      </p:sp>
    </p:spTree>
    <p:extLst>
      <p:ext uri="{BB962C8B-B14F-4D97-AF65-F5344CB8AC3E}">
        <p14:creationId xmlns:p14="http://schemas.microsoft.com/office/powerpoint/2010/main" val="836802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www.schoolphysics.co.uk</a:t>
            </a:r>
            <a:r>
              <a:rPr lang="en-US" dirty="0" smtClean="0"/>
              <a:t>/age16-19/Mechanics/Rotation%20of%20rigid%20bodies/text/</a:t>
            </a:r>
            <a:r>
              <a:rPr lang="en-US" dirty="0" err="1" smtClean="0"/>
              <a:t>Angular_momentum_and_keplers_laws</a:t>
            </a:r>
            <a:r>
              <a:rPr lang="en-US" dirty="0" smtClean="0"/>
              <a:t>/</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25</a:t>
            </a:fld>
            <a:endParaRPr lang="en-US" altLang="x-none"/>
          </a:p>
        </p:txBody>
      </p:sp>
    </p:spTree>
    <p:extLst>
      <p:ext uri="{BB962C8B-B14F-4D97-AF65-F5344CB8AC3E}">
        <p14:creationId xmlns:p14="http://schemas.microsoft.com/office/powerpoint/2010/main" val="34931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26</a:t>
            </a:fld>
            <a:endParaRPr lang="en-US" altLang="x-none"/>
          </a:p>
        </p:txBody>
      </p:sp>
    </p:spTree>
    <p:extLst>
      <p:ext uri="{BB962C8B-B14F-4D97-AF65-F5344CB8AC3E}">
        <p14:creationId xmlns:p14="http://schemas.microsoft.com/office/powerpoint/2010/main" val="2077112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27</a:t>
            </a:fld>
            <a:endParaRPr lang="en-US" altLang="x-none"/>
          </a:p>
        </p:txBody>
      </p:sp>
    </p:spTree>
    <p:extLst>
      <p:ext uri="{BB962C8B-B14F-4D97-AF65-F5344CB8AC3E}">
        <p14:creationId xmlns:p14="http://schemas.microsoft.com/office/powerpoint/2010/main" val="5302436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28</a:t>
            </a:fld>
            <a:endParaRPr lang="en-US" altLang="x-none"/>
          </a:p>
        </p:txBody>
      </p:sp>
    </p:spTree>
    <p:extLst>
      <p:ext uri="{BB962C8B-B14F-4D97-AF65-F5344CB8AC3E}">
        <p14:creationId xmlns:p14="http://schemas.microsoft.com/office/powerpoint/2010/main" val="405926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3B94CA57-81ED-5A48-ACDD-DA6E02D26A22}" type="slidenum">
              <a:rPr lang="ru-RU" altLang="x-none" sz="1200"/>
              <a:pPr algn="r"/>
              <a:t>29</a:t>
            </a:fld>
            <a:endParaRPr lang="ru-RU" altLang="x-none" sz="1200"/>
          </a:p>
        </p:txBody>
      </p:sp>
      <p:sp>
        <p:nvSpPr>
          <p:cNvPr id="23554" name="Rectangle 2"/>
          <p:cNvSpPr>
            <a:spLocks noRo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4259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me two examples!</a:t>
            </a:r>
          </a:p>
          <a:p>
            <a:r>
              <a:rPr lang="en-US" dirty="0" smtClean="0"/>
              <a:t>http://</a:t>
            </a:r>
            <a:r>
              <a:rPr lang="en-US" dirty="0" err="1" smtClean="0"/>
              <a:t>obs.carnegiescience.edu</a:t>
            </a:r>
            <a:r>
              <a:rPr lang="en-US" dirty="0" smtClean="0"/>
              <a:t>/Magellan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a:t>
            </a:fld>
            <a:endParaRPr lang="en-US" altLang="x-none"/>
          </a:p>
        </p:txBody>
      </p:sp>
    </p:spTree>
    <p:extLst>
      <p:ext uri="{BB962C8B-B14F-4D97-AF65-F5344CB8AC3E}">
        <p14:creationId xmlns:p14="http://schemas.microsoft.com/office/powerpoint/2010/main" val="322605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30</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Unless the parking brake is off, it’s in</a:t>
            </a:r>
            <a:r>
              <a:rPr lang="en-US" altLang="x-none" baseline="0" dirty="0" smtClean="0">
                <a:latin typeface="Times" charset="0"/>
                <a:ea typeface="ＭＳ Ｐゴシック" charset="-128"/>
                <a:cs typeface="ＭＳ Ｐゴシック" charset="-128"/>
              </a:rPr>
              <a:t> neutral, and someone pushes it</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59573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31</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4119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32</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a:t>
            </a:r>
            <a:r>
              <a:rPr lang="en-US" altLang="x-none" baseline="0" smtClean="0">
                <a:latin typeface="Times" charset="0"/>
                <a:ea typeface="ＭＳ Ｐゴシック" charset="-128"/>
                <a:cs typeface="ＭＳ Ｐゴシック" charset="-128"/>
              </a:rPr>
              <a:t>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958487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33</a:t>
            </a:fld>
            <a:endParaRPr lang="en-US" altLang="x-none"/>
          </a:p>
        </p:txBody>
      </p:sp>
    </p:spTree>
    <p:extLst>
      <p:ext uri="{BB962C8B-B14F-4D97-AF65-F5344CB8AC3E}">
        <p14:creationId xmlns:p14="http://schemas.microsoft.com/office/powerpoint/2010/main" val="1895004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34</a:t>
            </a:fld>
            <a:endParaRPr lang="en-US" altLang="x-none"/>
          </a:p>
        </p:txBody>
      </p:sp>
    </p:spTree>
    <p:extLst>
      <p:ext uri="{BB962C8B-B14F-4D97-AF65-F5344CB8AC3E}">
        <p14:creationId xmlns:p14="http://schemas.microsoft.com/office/powerpoint/2010/main" val="8864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=D6_UVBAfdHA&amp;frags=pl%2Cwn</a:t>
            </a:r>
          </a:p>
          <a:p>
            <a:r>
              <a:rPr lang="en-US" dirty="0" smtClean="0"/>
              <a:t>Stop at the 8 minute mark</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35</a:t>
            </a:fld>
            <a:endParaRPr lang="en-US" altLang="x-none"/>
          </a:p>
        </p:txBody>
      </p:sp>
    </p:spTree>
    <p:extLst>
      <p:ext uri="{BB962C8B-B14F-4D97-AF65-F5344CB8AC3E}">
        <p14:creationId xmlns:p14="http://schemas.microsoft.com/office/powerpoint/2010/main" val="85256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4</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34206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5</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http://</a:t>
            </a:r>
            <a:r>
              <a:rPr lang="en-US" altLang="x-none" dirty="0" err="1" smtClean="0">
                <a:latin typeface="Times" charset="0"/>
                <a:ea typeface="ＭＳ Ｐゴシック" charset="-128"/>
                <a:cs typeface="ＭＳ Ｐゴシック" charset="-128"/>
              </a:rPr>
              <a:t>www.pafko.com</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tycho</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observe.html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0050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6</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722706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7</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6834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8</a:t>
            </a:fld>
            <a:endParaRPr lang="en-US" altLang="x-none"/>
          </a:p>
        </p:txBody>
      </p:sp>
    </p:spTree>
    <p:extLst>
      <p:ext uri="{BB962C8B-B14F-4D97-AF65-F5344CB8AC3E}">
        <p14:creationId xmlns:p14="http://schemas.microsoft.com/office/powerpoint/2010/main" val="264281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9</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So</a:t>
            </a:r>
            <a:r>
              <a:rPr lang="en-US" altLang="x-none" baseline="0" dirty="0" smtClean="0">
                <a:latin typeface="Times" charset="0"/>
                <a:ea typeface="ＭＳ Ｐゴシック" charset="-128"/>
                <a:cs typeface="ＭＳ Ｐゴシック" charset="-128"/>
              </a:rPr>
              <a:t> let’s update that to *could include* manipulating the phenomenon in a controlled way to better understand it</a:t>
            </a:r>
          </a:p>
          <a:p>
            <a:pPr eaLnBrk="1" hangingPunct="1"/>
            <a:r>
              <a:rPr lang="en-US" altLang="x-none" baseline="0" dirty="0" smtClean="0">
                <a:latin typeface="Times" charset="0"/>
                <a:ea typeface="ＭＳ Ｐゴシック" charset="-128"/>
                <a:cs typeface="ＭＳ Ｐゴシック" charset="-128"/>
              </a:rPr>
              <a:t>For astronomers, looking at large samples of stars or planets is in itself a kind of experiment: I can’t make one star hotter to see how it changes, but I can look at a hotter star and compare it to a cooler star</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855291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9DA94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F6B67F9-02D7-1945-B31B-2580AF6C0041}" type="slidenum">
              <a:rPr lang="en-US" altLang="x-none"/>
              <a:pPr>
                <a:defRPr/>
              </a:pPr>
              <a:t>‹#›</a:t>
            </a:fld>
            <a:endParaRPr lang="en-US" altLang="x-none"/>
          </a:p>
        </p:txBody>
      </p:sp>
    </p:spTree>
    <p:extLst>
      <p:ext uri="{BB962C8B-B14F-4D97-AF65-F5344CB8AC3E}">
        <p14:creationId xmlns:p14="http://schemas.microsoft.com/office/powerpoint/2010/main" val="20833886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5CB2AF-BED1-2849-B179-894544966F0F}" type="slidenum">
              <a:rPr lang="en-US" altLang="x-none"/>
              <a:pPr>
                <a:defRPr/>
              </a:pPr>
              <a:t>‹#›</a:t>
            </a:fld>
            <a:endParaRPr lang="en-US" altLang="x-none"/>
          </a:p>
        </p:txBody>
      </p:sp>
    </p:spTree>
    <p:extLst>
      <p:ext uri="{BB962C8B-B14F-4D97-AF65-F5344CB8AC3E}">
        <p14:creationId xmlns:p14="http://schemas.microsoft.com/office/powerpoint/2010/main" val="203313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6FFF5B-D902-1343-9473-C67DAFDDDDC4}" type="slidenum">
              <a:rPr lang="en-US" altLang="x-none"/>
              <a:pPr>
                <a:defRPr/>
              </a:pPr>
              <a:t>‹#›</a:t>
            </a:fld>
            <a:endParaRPr lang="en-US" altLang="x-none"/>
          </a:p>
        </p:txBody>
      </p:sp>
    </p:spTree>
    <p:extLst>
      <p:ext uri="{BB962C8B-B14F-4D97-AF65-F5344CB8AC3E}">
        <p14:creationId xmlns:p14="http://schemas.microsoft.com/office/powerpoint/2010/main" val="6707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398C7B-9296-CD41-B0A7-B01E932B0425}" type="slidenum">
              <a:rPr lang="en-US" altLang="x-none"/>
              <a:pPr>
                <a:defRPr/>
              </a:pPr>
              <a:t>‹#›</a:t>
            </a:fld>
            <a:endParaRPr lang="en-US" altLang="x-none"/>
          </a:p>
        </p:txBody>
      </p:sp>
    </p:spTree>
    <p:extLst>
      <p:ext uri="{BB962C8B-B14F-4D97-AF65-F5344CB8AC3E}">
        <p14:creationId xmlns:p14="http://schemas.microsoft.com/office/powerpoint/2010/main" val="56852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D7D89B-CC91-F14B-AC8F-52712EAA544A}" type="slidenum">
              <a:rPr lang="en-US" altLang="x-none"/>
              <a:pPr>
                <a:defRPr/>
              </a:pPr>
              <a:t>‹#›</a:t>
            </a:fld>
            <a:endParaRPr lang="en-US" altLang="x-none"/>
          </a:p>
        </p:txBody>
      </p:sp>
    </p:spTree>
    <p:extLst>
      <p:ext uri="{BB962C8B-B14F-4D97-AF65-F5344CB8AC3E}">
        <p14:creationId xmlns:p14="http://schemas.microsoft.com/office/powerpoint/2010/main" val="102225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9800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5C074CB3-F8F0-554E-9EF0-389AF87BF81B}" type="slidenum">
              <a:rPr lang="en-US" altLang="x-none"/>
              <a:pPr>
                <a:defRPr/>
              </a:pPr>
              <a:t>‹#›</a:t>
            </a:fld>
            <a:endParaRPr lang="en-US" altLang="x-none"/>
          </a:p>
        </p:txBody>
      </p:sp>
    </p:spTree>
    <p:extLst>
      <p:ext uri="{BB962C8B-B14F-4D97-AF65-F5344CB8AC3E}">
        <p14:creationId xmlns:p14="http://schemas.microsoft.com/office/powerpoint/2010/main" val="79254596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7529B673-CB50-F147-95F9-F14FE40FB9B0}" type="slidenum">
              <a:rPr lang="en-US" altLang="x-none"/>
              <a:pPr>
                <a:defRPr/>
              </a:pPr>
              <a:t>‹#›</a:t>
            </a:fld>
            <a:endParaRPr lang="en-US" altLang="x-none"/>
          </a:p>
        </p:txBody>
      </p:sp>
    </p:spTree>
    <p:extLst>
      <p:ext uri="{BB962C8B-B14F-4D97-AF65-F5344CB8AC3E}">
        <p14:creationId xmlns:p14="http://schemas.microsoft.com/office/powerpoint/2010/main" val="120176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F101D34-47A2-D343-8453-BD03B83A3DA6}" type="slidenum">
              <a:rPr lang="en-US" altLang="x-none"/>
              <a:pPr>
                <a:defRPr/>
              </a:pPr>
              <a:t>‹#›</a:t>
            </a:fld>
            <a:endParaRPr lang="en-US" altLang="x-none"/>
          </a:p>
        </p:txBody>
      </p:sp>
    </p:spTree>
    <p:extLst>
      <p:ext uri="{BB962C8B-B14F-4D97-AF65-F5344CB8AC3E}">
        <p14:creationId xmlns:p14="http://schemas.microsoft.com/office/powerpoint/2010/main" val="105087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5B0A12D-0054-F241-871E-21C6AF5090D9}" type="slidenum">
              <a:rPr lang="en-US" altLang="x-none"/>
              <a:pPr>
                <a:defRPr/>
              </a:pPr>
              <a:t>‹#›</a:t>
            </a:fld>
            <a:endParaRPr lang="en-US" altLang="x-none"/>
          </a:p>
        </p:txBody>
      </p:sp>
    </p:spTree>
    <p:extLst>
      <p:ext uri="{BB962C8B-B14F-4D97-AF65-F5344CB8AC3E}">
        <p14:creationId xmlns:p14="http://schemas.microsoft.com/office/powerpoint/2010/main" val="11440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7E86A786-ACE5-0A4A-855B-8BAE51E6A779}" type="slidenum">
              <a:rPr lang="en-US" altLang="x-none"/>
              <a:pPr>
                <a:defRPr/>
              </a:pPr>
              <a:t>‹#›</a:t>
            </a:fld>
            <a:endParaRPr lang="en-US" altLang="x-none"/>
          </a:p>
        </p:txBody>
      </p:sp>
    </p:spTree>
    <p:extLst>
      <p:ext uri="{BB962C8B-B14F-4D97-AF65-F5344CB8AC3E}">
        <p14:creationId xmlns:p14="http://schemas.microsoft.com/office/powerpoint/2010/main" val="162652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B144E5DD-F72E-B140-8FEB-52718A49496D}" type="slidenum">
              <a:rPr lang="en-US" altLang="x-none"/>
              <a:pPr>
                <a:defRPr/>
              </a:pPr>
              <a:t>‹#›</a:t>
            </a:fld>
            <a:endParaRPr lang="en-US" altLang="x-none"/>
          </a:p>
        </p:txBody>
      </p:sp>
    </p:spTree>
    <p:extLst>
      <p:ext uri="{BB962C8B-B14F-4D97-AF65-F5344CB8AC3E}">
        <p14:creationId xmlns:p14="http://schemas.microsoft.com/office/powerpoint/2010/main" val="16407685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A7121C6B-243F-5D41-81FA-DF63B9CB722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8" r:id="rId2"/>
    <p:sldLayoutId id="2147483809" r:id="rId3"/>
    <p:sldLayoutId id="2147483816" r:id="rId4"/>
    <p:sldLayoutId id="2147483810" r:id="rId5"/>
    <p:sldLayoutId id="2147483811" r:id="rId6"/>
    <p:sldLayoutId id="2147483812" r:id="rId7"/>
    <p:sldLayoutId id="2147483817" r:id="rId8"/>
    <p:sldLayoutId id="2147483818" r:id="rId9"/>
    <p:sldLayoutId id="2147483813" r:id="rId10"/>
    <p:sldLayoutId id="2147483814" r:id="rId11"/>
  </p:sldLayoutIdLst>
  <p:txStyles>
    <p:titleStyle>
      <a:lvl1pPr algn="ctr" rtl="0" fontAlgn="base">
        <a:lnSpc>
          <a:spcPct val="90000"/>
        </a:lnSpc>
        <a:spcBef>
          <a:spcPct val="0"/>
        </a:spcBef>
        <a:spcAft>
          <a:spcPct val="0"/>
        </a:spcAft>
        <a:defRPr sz="3600" b="1" kern="1200" spc="200">
          <a:solidFill>
            <a:srgbClr val="262626"/>
          </a:solidFill>
          <a:latin typeface="+mj-lt"/>
          <a:ea typeface="+mj-ea"/>
          <a:cs typeface="+mj-cs"/>
        </a:defRPr>
      </a:lvl1pPr>
      <a:lvl2pPr algn="ctr" rtl="0" fontAlgn="base">
        <a:lnSpc>
          <a:spcPct val="90000"/>
        </a:lnSpc>
        <a:spcBef>
          <a:spcPct val="0"/>
        </a:spcBef>
        <a:spcAft>
          <a:spcPct val="0"/>
        </a:spcAft>
        <a:defRPr sz="3600" b="1">
          <a:solidFill>
            <a:srgbClr val="262626"/>
          </a:solidFill>
          <a:latin typeface="Gill Sans MT" charset="0"/>
        </a:defRPr>
      </a:lvl2pPr>
      <a:lvl3pPr algn="ctr" rtl="0" fontAlgn="base">
        <a:lnSpc>
          <a:spcPct val="90000"/>
        </a:lnSpc>
        <a:spcBef>
          <a:spcPct val="0"/>
        </a:spcBef>
        <a:spcAft>
          <a:spcPct val="0"/>
        </a:spcAft>
        <a:defRPr sz="3600" b="1">
          <a:solidFill>
            <a:srgbClr val="262626"/>
          </a:solidFill>
          <a:latin typeface="Gill Sans MT" charset="0"/>
        </a:defRPr>
      </a:lvl3pPr>
      <a:lvl4pPr algn="ctr" rtl="0" fontAlgn="base">
        <a:lnSpc>
          <a:spcPct val="90000"/>
        </a:lnSpc>
        <a:spcBef>
          <a:spcPct val="0"/>
        </a:spcBef>
        <a:spcAft>
          <a:spcPct val="0"/>
        </a:spcAft>
        <a:defRPr sz="3600" b="1">
          <a:solidFill>
            <a:srgbClr val="262626"/>
          </a:solidFill>
          <a:latin typeface="Gill Sans MT" charset="0"/>
        </a:defRPr>
      </a:lvl4pPr>
      <a:lvl5pPr algn="ctr" rtl="0" fontAlgn="base">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gi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tiff"/><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8.png"/><Relationship Id="rId1" Type="http://schemas.openxmlformats.org/officeDocument/2006/relationships/tags" Target="../tags/tag9.xml"/><Relationship Id="rId2"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1.tif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8.jpe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19.tif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20.tif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1.tiff"/><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stellarium-web.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youtube.com/watch?v=D6_UVBAfdHA&amp;frags=pl%2Cw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6.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Today in science</a:t>
            </a:r>
            <a:r>
              <a:rPr lang="mr-IN" dirty="0" smtClean="0"/>
              <a:t>…</a:t>
            </a:r>
            <a:endParaRPr lang="en-US" dirty="0"/>
          </a:p>
        </p:txBody>
      </p:sp>
      <p:sp>
        <p:nvSpPr>
          <p:cNvPr id="7" name="Content Placeholder 6"/>
          <p:cNvSpPr>
            <a:spLocks noGrp="1"/>
          </p:cNvSpPr>
          <p:nvPr>
            <p:ph sz="half" idx="1"/>
          </p:nvPr>
        </p:nvSpPr>
        <p:spPr>
          <a:xfrm>
            <a:off x="533401" y="1447800"/>
            <a:ext cx="4800600" cy="4292226"/>
          </a:xfrm>
        </p:spPr>
        <p:txBody>
          <a:bodyPr/>
          <a:lstStyle/>
          <a:p>
            <a:r>
              <a:rPr lang="en-US" dirty="0" smtClean="0"/>
              <a:t>Rover update</a:t>
            </a:r>
          </a:p>
          <a:p>
            <a:pPr lvl="1"/>
            <a:r>
              <a:rPr lang="en-US" dirty="0" smtClean="0"/>
              <a:t>Still waiting for </a:t>
            </a:r>
            <a:r>
              <a:rPr lang="en-US" dirty="0" err="1" smtClean="0"/>
              <a:t>Oppy</a:t>
            </a:r>
            <a:r>
              <a:rPr lang="en-US" dirty="0" smtClean="0"/>
              <a:t> to wake up!</a:t>
            </a:r>
          </a:p>
          <a:p>
            <a:pPr lvl="1"/>
            <a:r>
              <a:rPr lang="en-US" dirty="0" smtClean="0"/>
              <a:t>Impassioned twitter campaign imploring NASA to keep listening began yesterday</a:t>
            </a:r>
            <a:r>
              <a:rPr lang="mr-IN" dirty="0" smtClean="0"/>
              <a:t>…</a:t>
            </a:r>
            <a:endParaRPr lang="en-US" dirty="0" smtClean="0"/>
          </a:p>
          <a:p>
            <a:pPr lvl="1"/>
            <a:r>
              <a:rPr lang="en-US" dirty="0" smtClean="0"/>
              <a:t>Why?</a:t>
            </a:r>
          </a:p>
          <a:p>
            <a:pPr lvl="1"/>
            <a:r>
              <a:rPr lang="en-US" dirty="0" smtClean="0"/>
              <a:t>Funding probably threatened- how long should we listen before declaring </a:t>
            </a:r>
            <a:r>
              <a:rPr lang="en-US" dirty="0" err="1" smtClean="0"/>
              <a:t>Oppy’s</a:t>
            </a:r>
            <a:r>
              <a:rPr lang="en-US" dirty="0" smtClean="0"/>
              <a:t> mission over?</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085622" y="1274705"/>
            <a:ext cx="3572978" cy="5301465"/>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200" y="3925438"/>
            <a:ext cx="2971800" cy="2699385"/>
          </a:xfrm>
          <a:prstGeom prst="rect">
            <a:avLst/>
          </a:prstGeom>
        </p:spPr>
      </p:pic>
    </p:spTree>
    <p:extLst>
      <p:ext uri="{BB962C8B-B14F-4D97-AF65-F5344CB8AC3E}">
        <p14:creationId xmlns:p14="http://schemas.microsoft.com/office/powerpoint/2010/main" val="203710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a:t>
            </a:r>
            <a:r>
              <a:rPr lang="en-US" altLang="x-none" sz="2400" i="1" dirty="0" smtClean="0">
                <a:solidFill>
                  <a:schemeClr val="tx1"/>
                </a:solidFill>
                <a:sym typeface="Symbol" charset="2"/>
              </a:rPr>
              <a:t>could include</a:t>
            </a:r>
            <a:r>
              <a:rPr lang="en-US" altLang="x-none" sz="2400" dirty="0" smtClean="0">
                <a:solidFill>
                  <a:schemeClr val="tx1"/>
                </a:solidFill>
                <a:sym typeface="Symbol" charset="2"/>
              </a:rPr>
              <a:t> manipulating the phenomenon in a controlled way to better understand it</a:t>
            </a:r>
          </a:p>
          <a:p>
            <a:r>
              <a:rPr lang="en-US" altLang="x-none" sz="2400" dirty="0" smtClean="0">
                <a:solidFill>
                  <a:schemeClr val="tx1"/>
                </a:solidFill>
                <a:sym typeface="Symbol" charset="2"/>
              </a:rPr>
              <a:t>Model </a:t>
            </a:r>
            <a:r>
              <a:rPr lang="en-US" altLang="x-none" sz="2400" dirty="0">
                <a:solidFill>
                  <a:schemeClr val="tx1"/>
                </a:solidFill>
                <a:sym typeface="Symbol" charset="2"/>
              </a:rPr>
              <a:t> a simplified </a:t>
            </a:r>
            <a:r>
              <a:rPr lang="en-US" altLang="x-none" sz="2400" dirty="0">
                <a:sym typeface="Symbol" charset="2"/>
              </a:rPr>
              <a:t>version of </a:t>
            </a:r>
            <a:r>
              <a:rPr lang="en-US" altLang="x-none" sz="2400" dirty="0" smtClean="0">
                <a:sym typeface="Symbol" charset="2"/>
              </a:rPr>
              <a:t>reality </a:t>
            </a:r>
            <a:r>
              <a:rPr lang="en-US" altLang="x-none" sz="2400" dirty="0">
                <a:sym typeface="Symbol" charset="2"/>
              </a:rPr>
              <a:t>developed to explain </a:t>
            </a:r>
            <a:r>
              <a:rPr lang="en-US" altLang="x-none" sz="2400" dirty="0" smtClean="0">
                <a:sym typeface="Symbol" charset="2"/>
              </a:rPr>
              <a:t>observations</a:t>
            </a:r>
          </a:p>
          <a:p>
            <a:endParaRPr lang="en-US" altLang="x-none" sz="2400" dirty="0">
              <a:sym typeface="Symbol" charset="2"/>
            </a:endParaRPr>
          </a:p>
          <a:p>
            <a:pPr lvl="2"/>
            <a:r>
              <a:rPr lang="en-US" altLang="x-none" sz="2400" dirty="0" smtClean="0">
                <a:sym typeface="Symbol" charset="2"/>
              </a:rPr>
              <a:t>Example: epicycles to explain Mars’ retrograde motion in the sky</a:t>
            </a:r>
          </a:p>
        </p:txBody>
      </p:sp>
    </p:spTree>
    <p:custDataLst>
      <p:tags r:id="rId1"/>
    </p:custDataLst>
    <p:extLst>
      <p:ext uri="{BB962C8B-B14F-4D97-AF65-F5344CB8AC3E}">
        <p14:creationId xmlns:p14="http://schemas.microsoft.com/office/powerpoint/2010/main" val="1814221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lumMod val="65000"/>
                    <a:lumOff val="35000"/>
                  </a:schemeClr>
                </a:solidFill>
              </a:rPr>
              <a:t>Data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properties, generally measured, of processes </a:t>
            </a:r>
            <a:r>
              <a:rPr lang="en-US" altLang="x-none" sz="2400" dirty="0">
                <a:solidFill>
                  <a:schemeClr val="tx1">
                    <a:lumMod val="65000"/>
                    <a:lumOff val="35000"/>
                  </a:schemeClr>
                </a:solidFill>
                <a:sym typeface="Symbol" charset="2"/>
              </a:rPr>
              <a:t>or phenomena</a:t>
            </a:r>
            <a:endParaRPr lang="en-US" altLang="x-none" sz="2400" dirty="0">
              <a:solidFill>
                <a:schemeClr val="tx1">
                  <a:lumMod val="65000"/>
                  <a:lumOff val="35000"/>
                </a:schemeClr>
              </a:solidFill>
            </a:endParaRPr>
          </a:p>
          <a:p>
            <a:r>
              <a:rPr lang="en-US" altLang="x-none" sz="2400" dirty="0">
                <a:solidFill>
                  <a:schemeClr val="tx1">
                    <a:lumMod val="65000"/>
                    <a:lumOff val="35000"/>
                  </a:schemeClr>
                </a:solidFill>
              </a:rPr>
              <a:t>Observation </a:t>
            </a:r>
            <a:r>
              <a:rPr lang="en-US" altLang="x-none" sz="2400" dirty="0">
                <a:solidFill>
                  <a:schemeClr val="tx1">
                    <a:lumMod val="65000"/>
                    <a:lumOff val="35000"/>
                  </a:schemeClr>
                </a:solidFill>
                <a:sym typeface="Symbol" charset="2"/>
              </a:rPr>
              <a:t> data collection without </a:t>
            </a:r>
            <a:r>
              <a:rPr lang="en-US" altLang="x-none" sz="2400" dirty="0" smtClean="0">
                <a:solidFill>
                  <a:schemeClr val="tx1">
                    <a:lumMod val="65000"/>
                    <a:lumOff val="35000"/>
                  </a:schemeClr>
                </a:solidFill>
                <a:sym typeface="Symbol" charset="2"/>
              </a:rPr>
              <a:t>interfering with </a:t>
            </a:r>
            <a:r>
              <a:rPr lang="en-US" altLang="x-none" sz="2400" dirty="0">
                <a:solidFill>
                  <a:schemeClr val="tx1">
                    <a:lumMod val="65000"/>
                    <a:lumOff val="35000"/>
                  </a:schemeClr>
                </a:solidFill>
                <a:sym typeface="Symbol" charset="2"/>
              </a:rPr>
              <a:t>the phenomenon</a:t>
            </a:r>
          </a:p>
          <a:p>
            <a:r>
              <a:rPr lang="en-US" altLang="x-none" sz="2400" dirty="0">
                <a:solidFill>
                  <a:schemeClr val="tx1">
                    <a:lumMod val="65000"/>
                    <a:lumOff val="35000"/>
                  </a:schemeClr>
                </a:solidFill>
                <a:sym typeface="Symbol" charset="2"/>
              </a:rPr>
              <a:t>Hypothesis  a </a:t>
            </a:r>
            <a:r>
              <a:rPr lang="en-US" altLang="x-none" sz="2400" dirty="0" smtClean="0">
                <a:solidFill>
                  <a:schemeClr val="tx1">
                    <a:lumMod val="65000"/>
                    <a:lumOff val="35000"/>
                  </a:schemeClr>
                </a:solidFill>
                <a:sym typeface="Symbol" charset="2"/>
              </a:rPr>
              <a:t>question: an initial scientific interpretation of processes </a:t>
            </a:r>
            <a:r>
              <a:rPr lang="en-US" altLang="x-none" sz="2400" dirty="0">
                <a:solidFill>
                  <a:schemeClr val="tx1">
                    <a:lumMod val="65000"/>
                    <a:lumOff val="35000"/>
                  </a:schemeClr>
                </a:solidFill>
                <a:sym typeface="Symbol" charset="2"/>
              </a:rPr>
              <a:t>or </a:t>
            </a:r>
            <a:r>
              <a:rPr lang="en-US" altLang="x-none" sz="2400" dirty="0" smtClean="0">
                <a:solidFill>
                  <a:schemeClr val="tx1">
                    <a:lumMod val="65000"/>
                    <a:lumOff val="35000"/>
                  </a:schemeClr>
                </a:solidFill>
                <a:sym typeface="Symbol" charset="2"/>
              </a:rPr>
              <a:t>phenomena being observed that needs to be tested to verify</a:t>
            </a:r>
            <a:endParaRPr lang="en-US" altLang="x-none" sz="2400" dirty="0">
              <a:solidFill>
                <a:schemeClr val="tx1">
                  <a:lumMod val="65000"/>
                  <a:lumOff val="35000"/>
                </a:schemeClr>
              </a:solidFill>
              <a:sym typeface="Symbol" charset="2"/>
            </a:endParaRPr>
          </a:p>
          <a:p>
            <a:r>
              <a:rPr lang="en-US" altLang="x-none" sz="2400" dirty="0" smtClean="0">
                <a:solidFill>
                  <a:schemeClr val="tx1">
                    <a:lumMod val="65000"/>
                    <a:lumOff val="35000"/>
                  </a:schemeClr>
                </a:solidFill>
                <a:sym typeface="Symbol" charset="2"/>
              </a:rPr>
              <a:t>Experiment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a procedure designed to collect data to test the hypothesis; could include manipulating the phenomenon in a controlled way to better understand it</a:t>
            </a:r>
          </a:p>
          <a:p>
            <a:r>
              <a:rPr lang="en-US" altLang="x-none" sz="2400" dirty="0" smtClean="0">
                <a:solidFill>
                  <a:schemeClr val="tx1">
                    <a:lumMod val="65000"/>
                    <a:lumOff val="35000"/>
                  </a:schemeClr>
                </a:solidFill>
                <a:sym typeface="Symbol" charset="2"/>
              </a:rPr>
              <a:t>Model </a:t>
            </a:r>
            <a:r>
              <a:rPr lang="en-US" altLang="x-none" sz="2400" dirty="0">
                <a:solidFill>
                  <a:schemeClr val="tx1">
                    <a:lumMod val="65000"/>
                    <a:lumOff val="35000"/>
                  </a:schemeClr>
                </a:solidFill>
                <a:sym typeface="Symbol" charset="2"/>
              </a:rPr>
              <a:t> a simplified version of </a:t>
            </a:r>
            <a:r>
              <a:rPr lang="en-US" altLang="x-none" sz="2400" dirty="0" smtClean="0">
                <a:solidFill>
                  <a:schemeClr val="tx1">
                    <a:lumMod val="65000"/>
                    <a:lumOff val="35000"/>
                  </a:schemeClr>
                </a:solidFill>
                <a:sym typeface="Symbol" charset="2"/>
              </a:rPr>
              <a:t>reality </a:t>
            </a:r>
            <a:r>
              <a:rPr lang="en-US" altLang="x-none" sz="2400" dirty="0">
                <a:solidFill>
                  <a:schemeClr val="tx1">
                    <a:lumMod val="65000"/>
                    <a:lumOff val="35000"/>
                  </a:schemeClr>
                </a:solidFill>
                <a:sym typeface="Symbol" charset="2"/>
              </a:rPr>
              <a:t>developed to explain </a:t>
            </a:r>
            <a:r>
              <a:rPr lang="en-US" altLang="x-none" sz="2400" dirty="0" smtClean="0">
                <a:solidFill>
                  <a:schemeClr val="tx1">
                    <a:lumMod val="65000"/>
                    <a:lumOff val="35000"/>
                  </a:schemeClr>
                </a:solidFill>
                <a:sym typeface="Symbol" charset="2"/>
              </a:rPr>
              <a:t>observations</a:t>
            </a:r>
          </a:p>
          <a:p>
            <a:endParaRPr lang="en-US" altLang="x-none" sz="2400" dirty="0">
              <a:solidFill>
                <a:schemeClr val="tx1"/>
              </a:solidFill>
              <a:sym typeface="Symbol" charset="2"/>
            </a:endParaRPr>
          </a:p>
          <a:p>
            <a:r>
              <a:rPr lang="en-US" altLang="x-none" sz="2400" dirty="0">
                <a:solidFill>
                  <a:schemeClr val="tx1"/>
                </a:solidFill>
                <a:sym typeface="Symbol" charset="2"/>
              </a:rPr>
              <a:t>Law  a general rule to which many sets of data conform</a:t>
            </a:r>
          </a:p>
          <a:p>
            <a:r>
              <a:rPr lang="en-US" altLang="x-none" sz="2400" dirty="0" smtClean="0">
                <a:solidFill>
                  <a:schemeClr val="tx1"/>
                </a:solidFill>
                <a:sym typeface="Symbol" charset="2"/>
              </a:rPr>
              <a:t>Theory </a:t>
            </a:r>
            <a:r>
              <a:rPr lang="en-US" altLang="x-none" sz="2400" dirty="0">
                <a:solidFill>
                  <a:schemeClr val="tx1"/>
                </a:solidFill>
                <a:sym typeface="Symbol" charset="2"/>
              </a:rPr>
              <a:t> </a:t>
            </a:r>
            <a:r>
              <a:rPr lang="en-US" altLang="x-none" sz="2400" dirty="0" smtClean="0">
                <a:solidFill>
                  <a:schemeClr val="tx1"/>
                </a:solidFill>
                <a:sym typeface="Symbol" charset="2"/>
              </a:rPr>
              <a:t>an in-depth </a:t>
            </a:r>
            <a:r>
              <a:rPr lang="en-US" altLang="x-none" sz="2400" dirty="0">
                <a:solidFill>
                  <a:schemeClr val="tx1"/>
                </a:solidFill>
                <a:sym typeface="Symbol" charset="2"/>
              </a:rPr>
              <a:t>scientific interpretation of a </a:t>
            </a:r>
            <a:r>
              <a:rPr lang="en-US" altLang="x-none" sz="2400" dirty="0" smtClean="0">
                <a:solidFill>
                  <a:schemeClr val="tx1"/>
                </a:solidFill>
                <a:sym typeface="Symbol" charset="2"/>
              </a:rPr>
              <a:t>phenomenon, </a:t>
            </a:r>
            <a:r>
              <a:rPr lang="en-US" altLang="x-none" sz="2400" dirty="0">
                <a:solidFill>
                  <a:schemeClr val="tx1"/>
                </a:solidFill>
                <a:sym typeface="Symbol" charset="2"/>
              </a:rPr>
              <a:t>or a whole group of </a:t>
            </a:r>
            <a:r>
              <a:rPr lang="en-US" altLang="x-none" sz="2400" dirty="0" smtClean="0">
                <a:solidFill>
                  <a:schemeClr val="tx1"/>
                </a:solidFill>
                <a:sym typeface="Symbol" charset="2"/>
              </a:rPr>
              <a:t>phenomena, that is </a:t>
            </a:r>
            <a:r>
              <a:rPr lang="en-US" altLang="x-none" sz="2400" dirty="0">
                <a:solidFill>
                  <a:schemeClr val="tx1"/>
                </a:solidFill>
                <a:sym typeface="Symbol" charset="2"/>
              </a:rPr>
              <a:t>capable of making correct </a:t>
            </a:r>
            <a:r>
              <a:rPr lang="en-US" altLang="x-none" sz="2400" dirty="0" smtClean="0">
                <a:solidFill>
                  <a:schemeClr val="tx1"/>
                </a:solidFill>
                <a:sym typeface="Symbol" charset="2"/>
              </a:rPr>
              <a:t>predictions</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994903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t>
            </a:r>
            <a:endParaRPr lang="en-US" dirty="0"/>
          </a:p>
        </p:txBody>
      </p:sp>
      <p:sp>
        <p:nvSpPr>
          <p:cNvPr id="3" name="Content Placeholder 2"/>
          <p:cNvSpPr>
            <a:spLocks noGrp="1"/>
          </p:cNvSpPr>
          <p:nvPr>
            <p:ph idx="1"/>
          </p:nvPr>
        </p:nvSpPr>
        <p:spPr>
          <a:xfrm>
            <a:off x="533400" y="1524000"/>
            <a:ext cx="11125200" cy="5334000"/>
          </a:xfrm>
        </p:spPr>
        <p:txBody>
          <a:bodyPr>
            <a:normAutofit/>
          </a:bodyPr>
          <a:lstStyle/>
          <a:p>
            <a:r>
              <a:rPr lang="en-US" dirty="0" smtClean="0"/>
              <a:t>Science</a:t>
            </a:r>
            <a:r>
              <a:rPr lang="mr-IN" dirty="0" smtClean="0"/>
              <a:t>…</a:t>
            </a:r>
            <a:endParaRPr lang="en-US" dirty="0" smtClean="0"/>
          </a:p>
          <a:p>
            <a:pPr lvl="1"/>
            <a:r>
              <a:rPr lang="en-US" dirty="0" smtClean="0"/>
              <a:t>Seeks explanations for observed phenomena that rely on natural causes</a:t>
            </a:r>
          </a:p>
          <a:p>
            <a:pPr lvl="1"/>
            <a:r>
              <a:rPr lang="en-US" dirty="0" smtClean="0"/>
              <a:t>Progresses through creation and testing models of nature that explain observations as simply as possible</a:t>
            </a:r>
          </a:p>
          <a:p>
            <a:r>
              <a:rPr lang="en-US" dirty="0" smtClean="0"/>
              <a:t>A scientific model must make testable predictions. If the predictions do not agree with the observations, the model must be revised! That’s science.</a:t>
            </a:r>
          </a:p>
          <a:p>
            <a:endParaRPr lang="en-US" dirty="0"/>
          </a:p>
          <a:p>
            <a:r>
              <a:rPr lang="en-US" dirty="0" smtClean="0"/>
              <a:t>What do scientists argue about?</a:t>
            </a:r>
          </a:p>
          <a:p>
            <a:pPr lvl="1"/>
            <a:r>
              <a:rPr lang="en-US" dirty="0" smtClean="0"/>
              <a:t>Usually, whether the experiment</a:t>
            </a:r>
          </a:p>
          <a:p>
            <a:pPr lvl="2"/>
            <a:r>
              <a:rPr lang="en-US" dirty="0" smtClean="0"/>
              <a:t>Was the right approach to answer the question being asked</a:t>
            </a:r>
          </a:p>
          <a:p>
            <a:pPr lvl="2"/>
            <a:r>
              <a:rPr lang="en-US" dirty="0" smtClean="0"/>
              <a:t>Included all possible variables that could have impacted the outcome</a:t>
            </a:r>
          </a:p>
          <a:p>
            <a:pPr lvl="1"/>
            <a:r>
              <a:rPr lang="en-US" dirty="0" smtClean="0"/>
              <a:t>Or, whether the question asked from the beginning was the right one to be asking</a:t>
            </a:r>
            <a:endParaRPr lang="en-US" dirty="0"/>
          </a:p>
        </p:txBody>
      </p:sp>
    </p:spTree>
    <p:extLst>
      <p:ext uri="{BB962C8B-B14F-4D97-AF65-F5344CB8AC3E}">
        <p14:creationId xmlns:p14="http://schemas.microsoft.com/office/powerpoint/2010/main" val="136747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The </a:t>
            </a:r>
            <a:r>
              <a:rPr lang="en-US" altLang="x-none" dirty="0" smtClean="0">
                <a:ea typeface="ＭＳ Ｐゴシック" charset="-128"/>
                <a:cs typeface="ＭＳ Ｐゴシック" charset="-128"/>
              </a:rPr>
              <a:t>scientific method</a:t>
            </a:r>
            <a:endParaRPr lang="en-GB" altLang="x-none" dirty="0">
              <a:ea typeface="ＭＳ Ｐゴシック" charset="-128"/>
              <a:cs typeface="ＭＳ Ｐゴシック" charset="-128"/>
            </a:endParaRPr>
          </a:p>
        </p:txBody>
      </p:sp>
      <p:sp>
        <p:nvSpPr>
          <p:cNvPr id="78850" name="Content Placeholder 1"/>
          <p:cNvSpPr>
            <a:spLocks noGrp="1"/>
          </p:cNvSpPr>
          <p:nvPr>
            <p:ph idx="1"/>
          </p:nvPr>
        </p:nvSpPr>
        <p:spPr>
          <a:xfrm>
            <a:off x="533400" y="1524000"/>
            <a:ext cx="11125200" cy="5334000"/>
          </a:xfrm>
        </p:spPr>
        <p:txBody>
          <a:bodyPr>
            <a:normAutofit/>
          </a:bodyPr>
          <a:lstStyle/>
          <a:p>
            <a:r>
              <a:rPr lang="en-US" altLang="x-none" sz="2400" dirty="0">
                <a:solidFill>
                  <a:schemeClr val="tx1"/>
                </a:solidFill>
              </a:rPr>
              <a:t>The </a:t>
            </a:r>
            <a:r>
              <a:rPr lang="en-US" altLang="x-none" sz="2400" dirty="0" smtClean="0">
                <a:solidFill>
                  <a:schemeClr val="tx1"/>
                </a:solidFill>
              </a:rPr>
              <a:t>scientific method </a:t>
            </a:r>
            <a:r>
              <a:rPr lang="en-US" altLang="x-none" sz="2400" dirty="0">
                <a:solidFill>
                  <a:schemeClr val="tx1"/>
                </a:solidFill>
              </a:rPr>
              <a:t>is </a:t>
            </a:r>
            <a:r>
              <a:rPr lang="en-US" altLang="x-none" sz="2400" dirty="0" smtClean="0">
                <a:solidFill>
                  <a:schemeClr val="tx1"/>
                </a:solidFill>
              </a:rPr>
              <a:t>an approach, a framework for asking and trying to answer questions, for better understanding </a:t>
            </a:r>
            <a:r>
              <a:rPr lang="en-US" altLang="x-none" sz="2400" dirty="0">
                <a:solidFill>
                  <a:schemeClr val="tx1"/>
                </a:solidFill>
              </a:rPr>
              <a:t>the </a:t>
            </a:r>
            <a:r>
              <a:rPr lang="en-US" altLang="x-none" sz="2400" dirty="0" smtClean="0">
                <a:solidFill>
                  <a:schemeClr val="tx1"/>
                </a:solidFill>
              </a:rPr>
              <a:t>Universe</a:t>
            </a:r>
            <a:endParaRPr lang="en-GB" altLang="x-none" sz="2400" dirty="0">
              <a:solidFill>
                <a:schemeClr val="tx1"/>
              </a:solidFill>
            </a:endParaRPr>
          </a:p>
          <a:p>
            <a:r>
              <a:rPr lang="en-US" altLang="x-none" sz="2400" b="1" u="sng" dirty="0">
                <a:solidFill>
                  <a:schemeClr val="tx1"/>
                </a:solidFill>
              </a:rPr>
              <a:t>The </a:t>
            </a:r>
            <a:r>
              <a:rPr lang="en-US" altLang="x-none" sz="2400" b="1" u="sng" dirty="0" smtClean="0">
                <a:solidFill>
                  <a:schemeClr val="tx1"/>
                </a:solidFill>
              </a:rPr>
              <a:t>major </a:t>
            </a:r>
            <a:r>
              <a:rPr lang="en-US" altLang="x-none" sz="2400" b="1" u="sng" dirty="0">
                <a:solidFill>
                  <a:schemeClr val="tx1"/>
                </a:solidFill>
              </a:rPr>
              <a:t>steps of the scientific </a:t>
            </a:r>
            <a:r>
              <a:rPr lang="en-US" altLang="x-none" sz="2400" b="1" u="sng" dirty="0" smtClean="0">
                <a:solidFill>
                  <a:schemeClr val="tx1"/>
                </a:solidFill>
              </a:rPr>
              <a:t>method:</a:t>
            </a:r>
            <a:endParaRPr lang="en-US" altLang="x-none" sz="2400" b="1" u="sng" dirty="0">
              <a:solidFill>
                <a:schemeClr val="tx1"/>
              </a:solidFill>
            </a:endParaRPr>
          </a:p>
          <a:p>
            <a:pPr lvl="1">
              <a:buFontTx/>
              <a:buChar char="•"/>
            </a:pPr>
            <a:r>
              <a:rPr lang="en-US" altLang="x-none" sz="2400" dirty="0" smtClean="0">
                <a:solidFill>
                  <a:schemeClr val="tx1"/>
                </a:solidFill>
              </a:rPr>
              <a:t>Observe and wonder</a:t>
            </a:r>
          </a:p>
          <a:p>
            <a:pPr lvl="1">
              <a:buFontTx/>
              <a:buChar char="•"/>
            </a:pPr>
            <a:r>
              <a:rPr lang="en-US" altLang="x-none" sz="2400" dirty="0" smtClean="0">
                <a:solidFill>
                  <a:schemeClr val="tx1"/>
                </a:solidFill>
              </a:rPr>
              <a:t>Formulate the hypothesis</a:t>
            </a:r>
            <a:endParaRPr lang="en-US" altLang="x-none" sz="2400" dirty="0">
              <a:solidFill>
                <a:schemeClr val="tx1"/>
              </a:solidFill>
            </a:endParaRPr>
          </a:p>
          <a:p>
            <a:pPr lvl="1">
              <a:buFontTx/>
              <a:buChar char="•"/>
            </a:pPr>
            <a:r>
              <a:rPr lang="en-US" altLang="x-none" sz="2400" dirty="0" smtClean="0">
                <a:solidFill>
                  <a:schemeClr val="tx1"/>
                </a:solidFill>
              </a:rPr>
              <a:t>Observe more, conduct tests, experiment</a:t>
            </a:r>
            <a:endParaRPr lang="en-US" altLang="x-none" sz="2400" dirty="0">
              <a:solidFill>
                <a:schemeClr val="tx1"/>
              </a:solidFill>
            </a:endParaRPr>
          </a:p>
          <a:p>
            <a:pPr lvl="1">
              <a:buFontTx/>
              <a:buChar char="•"/>
            </a:pPr>
            <a:r>
              <a:rPr lang="en-US" altLang="x-none" sz="2400" dirty="0" smtClean="0">
                <a:solidFill>
                  <a:schemeClr val="tx1"/>
                </a:solidFill>
              </a:rPr>
              <a:t>Interpret </a:t>
            </a:r>
            <a:r>
              <a:rPr lang="en-US" altLang="x-none" sz="2400" dirty="0">
                <a:solidFill>
                  <a:schemeClr val="tx1"/>
                </a:solidFill>
              </a:rPr>
              <a:t>the </a:t>
            </a:r>
            <a:r>
              <a:rPr lang="en-US" altLang="x-none" sz="2400" dirty="0" smtClean="0">
                <a:solidFill>
                  <a:schemeClr val="tx1"/>
                </a:solidFill>
              </a:rPr>
              <a:t>data and results</a:t>
            </a:r>
            <a:endParaRPr lang="en-US" altLang="x-none" sz="2400" dirty="0">
              <a:solidFill>
                <a:schemeClr val="tx1"/>
              </a:solidFill>
            </a:endParaRPr>
          </a:p>
          <a:p>
            <a:pPr lvl="2">
              <a:buFontTx/>
              <a:buChar char="•"/>
            </a:pPr>
            <a:r>
              <a:rPr lang="en-US" altLang="x-none" sz="2400" dirty="0" smtClean="0">
                <a:solidFill>
                  <a:schemeClr val="tx1"/>
                </a:solidFill>
              </a:rPr>
              <a:t>Was your hypothesis correct? Good! Keep testing to be sure it always does that, to see how far it applies</a:t>
            </a:r>
          </a:p>
          <a:p>
            <a:pPr lvl="2">
              <a:buFontTx/>
              <a:buChar char="•"/>
            </a:pPr>
            <a:r>
              <a:rPr lang="en-US" altLang="x-none" sz="2400" dirty="0" smtClean="0">
                <a:solidFill>
                  <a:schemeClr val="tx1"/>
                </a:solidFill>
              </a:rPr>
              <a:t>Results reject hypothesis? Reform, create and test new hypothesis</a:t>
            </a:r>
          </a:p>
          <a:p>
            <a:pPr lvl="2">
              <a:buFontTx/>
              <a:buChar char="•"/>
            </a:pPr>
            <a:r>
              <a:rPr lang="en-US" altLang="x-none" sz="2400" dirty="0" smtClean="0">
                <a:solidFill>
                  <a:schemeClr val="tx1"/>
                </a:solidFill>
              </a:rPr>
              <a:t>Unclear? Keep observing, testing, and questioning!</a:t>
            </a:r>
            <a:endParaRPr lang="en-GB" altLang="x-none" sz="2400" dirty="0">
              <a:solidFill>
                <a:schemeClr val="tx1"/>
              </a:solidFill>
            </a:endParaRPr>
          </a:p>
          <a:p>
            <a:endParaRPr lang="en-GB" altLang="x-none" sz="2400" b="1" u="sng" dirty="0"/>
          </a:p>
          <a:p>
            <a:endParaRPr lang="en-US" altLang="x-none" dirty="0"/>
          </a:p>
        </p:txBody>
      </p:sp>
      <p:pic>
        <p:nvPicPr>
          <p:cNvPr id="2" name="Picture 1"/>
          <p:cNvPicPr>
            <a:picLocks noChangeAspect="1"/>
          </p:cNvPicPr>
          <p:nvPr/>
        </p:nvPicPr>
        <p:blipFill>
          <a:blip r:embed="rId4"/>
          <a:stretch>
            <a:fillRect/>
          </a:stretch>
        </p:blipFill>
        <p:spPr>
          <a:xfrm>
            <a:off x="9245600" y="2133600"/>
            <a:ext cx="2413000" cy="2413000"/>
          </a:xfrm>
          <a:prstGeom prst="rect">
            <a:avLst/>
          </a:prstGeom>
        </p:spPr>
      </p:pic>
    </p:spTree>
    <p:custDataLst>
      <p:tags r:id="rId1"/>
    </p:custDataLst>
    <p:extLst>
      <p:ext uri="{BB962C8B-B14F-4D97-AF65-F5344CB8AC3E}">
        <p14:creationId xmlns:p14="http://schemas.microsoft.com/office/powerpoint/2010/main" val="96691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0">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85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we know, and things we know we know</a:t>
            </a:r>
            <a:endParaRPr lang="en-US" dirty="0"/>
          </a:p>
        </p:txBody>
      </p:sp>
      <p:sp>
        <p:nvSpPr>
          <p:cNvPr id="3" name="Content Placeholder 2"/>
          <p:cNvSpPr>
            <a:spLocks noGrp="1"/>
          </p:cNvSpPr>
          <p:nvPr>
            <p:ph idx="1"/>
          </p:nvPr>
        </p:nvSpPr>
        <p:spPr>
          <a:xfrm>
            <a:off x="533400" y="1524000"/>
            <a:ext cx="11125200" cy="5105400"/>
          </a:xfrm>
        </p:spPr>
        <p:txBody>
          <a:bodyPr/>
          <a:lstStyle/>
          <a:p>
            <a:r>
              <a:rPr lang="en-US" altLang="x-none" sz="2400" dirty="0"/>
              <a:t>Science is a living body of information</a:t>
            </a:r>
          </a:p>
          <a:p>
            <a:pPr lvl="1"/>
            <a:r>
              <a:rPr lang="en-US" altLang="x-none" sz="2400" dirty="0"/>
              <a:t>Knowledge that originates from observations, formulation of models to explain observations, and testing to see if models are correct</a:t>
            </a:r>
            <a:endParaRPr lang="en-GB" altLang="x-none" sz="2400" dirty="0"/>
          </a:p>
          <a:p>
            <a:pPr lvl="1"/>
            <a:r>
              <a:rPr lang="en-US" altLang="x-none" sz="2400" dirty="0"/>
              <a:t>We believe in science because of rigor: we test and retest, gather more information, and rule out reasonable possibilities</a:t>
            </a:r>
          </a:p>
          <a:p>
            <a:r>
              <a:rPr lang="en-US" altLang="ja-JP" sz="2400" i="1" dirty="0" smtClean="0">
                <a:cs typeface="HGｺﾞｼｯｸE" charset="-128"/>
              </a:rPr>
              <a:t>“</a:t>
            </a:r>
            <a:r>
              <a:rPr lang="en-US" altLang="ja-JP" sz="2400" i="1" dirty="0">
                <a:cs typeface="HGｺﾞｼｯｸE" charset="-128"/>
              </a:rPr>
              <a:t>Common sense”</a:t>
            </a:r>
            <a:r>
              <a:rPr lang="en-US" altLang="ja-JP" sz="2400" dirty="0">
                <a:cs typeface="HGｺﾞｼｯｸE" charset="-128"/>
              </a:rPr>
              <a:t> is not a valid argument</a:t>
            </a:r>
          </a:p>
          <a:p>
            <a:pPr lvl="1"/>
            <a:r>
              <a:rPr lang="en-US" altLang="x-none" sz="2400" dirty="0">
                <a:cs typeface="HGｺﾞｼｯｸE" charset="-128"/>
              </a:rPr>
              <a:t>There are things we know without having subjected them to rigorous, scientific </a:t>
            </a:r>
            <a:r>
              <a:rPr lang="en-US" altLang="x-none" sz="2400" dirty="0" smtClean="0">
                <a:cs typeface="HGｺﾞｼｯｸE" charset="-128"/>
              </a:rPr>
              <a:t>testing. That’s ok: intuition often even motivates and helps science, but should not be used in its place as justification</a:t>
            </a:r>
            <a:endParaRPr lang="en-GB" altLang="x-none" sz="2400" dirty="0"/>
          </a:p>
          <a:p>
            <a:endParaRPr lang="en-US" dirty="0"/>
          </a:p>
        </p:txBody>
      </p:sp>
    </p:spTree>
    <p:extLst>
      <p:ext uri="{BB962C8B-B14F-4D97-AF65-F5344CB8AC3E}">
        <p14:creationId xmlns:p14="http://schemas.microsoft.com/office/powerpoint/2010/main" val="8053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4"/>
          <p:cNvSpPr>
            <a:spLocks noGrp="1" noChangeArrowheads="1"/>
          </p:cNvSpPr>
          <p:nvPr>
            <p:ph type="title"/>
          </p:nvPr>
        </p:nvSpPr>
        <p:spPr/>
        <p:txBody>
          <a:bodyPr/>
          <a:lstStyle/>
          <a:p>
            <a:pPr>
              <a:defRPr/>
            </a:pPr>
            <a:r>
              <a:rPr lang="en-US" altLang="x-none" smtClean="0"/>
              <a:t>Validity of a Scientific Theory</a:t>
            </a:r>
            <a:endParaRPr lang="ru-RU" altLang="x-none"/>
          </a:p>
        </p:txBody>
      </p:sp>
      <p:sp>
        <p:nvSpPr>
          <p:cNvPr id="82946" name="Content Placeholder 2"/>
          <p:cNvSpPr>
            <a:spLocks noGrp="1"/>
          </p:cNvSpPr>
          <p:nvPr>
            <p:ph sz="half" idx="1"/>
          </p:nvPr>
        </p:nvSpPr>
        <p:spPr>
          <a:xfrm>
            <a:off x="228600" y="1447800"/>
            <a:ext cx="6705600" cy="4292226"/>
          </a:xfrm>
        </p:spPr>
        <p:txBody>
          <a:bodyPr/>
          <a:lstStyle/>
          <a:p>
            <a:r>
              <a:rPr lang="en-US" altLang="x-none" sz="2400" dirty="0" smtClean="0"/>
              <a:t>It’s valid until</a:t>
            </a:r>
            <a:r>
              <a:rPr lang="mr-IN" altLang="x-none" sz="2400" dirty="0" smtClean="0"/>
              <a:t>…</a:t>
            </a:r>
            <a:r>
              <a:rPr lang="en-US" altLang="x-none" sz="2400" dirty="0" smtClean="0"/>
              <a:t> it’s not!</a:t>
            </a:r>
          </a:p>
          <a:p>
            <a:pPr lvl="1"/>
            <a:r>
              <a:rPr lang="en-US" altLang="x-none" sz="2400" dirty="0" smtClean="0"/>
              <a:t>Newton </a:t>
            </a:r>
            <a:r>
              <a:rPr lang="en-US" altLang="x-none" sz="2400" dirty="0"/>
              <a:t>suggested his </a:t>
            </a:r>
            <a:r>
              <a:rPr lang="en-US" altLang="x-none" sz="2400" dirty="0" smtClean="0"/>
              <a:t>law of gravitation </a:t>
            </a:r>
            <a:r>
              <a:rPr lang="en-US" altLang="x-none" sz="2400" dirty="0"/>
              <a:t>in the </a:t>
            </a:r>
            <a:r>
              <a:rPr lang="en-US" altLang="x-none" sz="2400" dirty="0" smtClean="0"/>
              <a:t>1660’</a:t>
            </a:r>
            <a:r>
              <a:rPr lang="en-US" altLang="ja-JP" sz="2400" dirty="0" smtClean="0">
                <a:cs typeface="HGｺﾞｼｯｸE" charset="-128"/>
              </a:rPr>
              <a:t>s</a:t>
            </a:r>
            <a:endParaRPr lang="en-US" altLang="ja-JP" sz="2400" dirty="0">
              <a:cs typeface="HGｺﾞｼｯｸE" charset="-128"/>
            </a:endParaRPr>
          </a:p>
          <a:p>
            <a:pPr lvl="2"/>
            <a:r>
              <a:rPr lang="en-US" altLang="x-none" sz="2400" dirty="0"/>
              <a:t>All possible experiments showed that it was correct until the end of the 19</a:t>
            </a:r>
            <a:r>
              <a:rPr lang="en-US" altLang="x-none" sz="2400" baseline="30000" dirty="0"/>
              <a:t>th</a:t>
            </a:r>
            <a:r>
              <a:rPr lang="en-US" altLang="x-none" sz="2400" dirty="0"/>
              <a:t> </a:t>
            </a:r>
            <a:r>
              <a:rPr lang="en-US" altLang="x-none" sz="2400" dirty="0" smtClean="0"/>
              <a:t>century. Until</a:t>
            </a:r>
            <a:r>
              <a:rPr lang="mr-IN" altLang="x-none" sz="2400" dirty="0" smtClean="0"/>
              <a:t>…</a:t>
            </a:r>
            <a:endParaRPr lang="ru-RU" altLang="x-none" sz="2400" dirty="0"/>
          </a:p>
          <a:p>
            <a:pPr lvl="2"/>
            <a:r>
              <a:rPr lang="en-US" altLang="x-none" sz="2400" dirty="0" smtClean="0"/>
              <a:t>T</a:t>
            </a:r>
            <a:r>
              <a:rPr lang="en-US" altLang="ja-JP" sz="2400" dirty="0" smtClean="0">
                <a:cs typeface="HGｺﾞｼｯｸE" charset="-128"/>
              </a:rPr>
              <a:t>he </a:t>
            </a:r>
            <a:r>
              <a:rPr lang="en-US" altLang="ja-JP" sz="2400" dirty="0">
                <a:cs typeface="HGｺﾞｼｯｸE" charset="-128"/>
              </a:rPr>
              <a:t>precession of the perihelion of </a:t>
            </a:r>
            <a:r>
              <a:rPr lang="en-US" altLang="ja-JP" sz="2400" dirty="0" smtClean="0">
                <a:cs typeface="HGｺﾞｼｯｸE" charset="-128"/>
              </a:rPr>
              <a:t>Mercury was discovered, and until it was realized that</a:t>
            </a:r>
            <a:endParaRPr lang="ru-RU" altLang="x-none" sz="2400" dirty="0"/>
          </a:p>
          <a:p>
            <a:pPr lvl="2"/>
            <a:r>
              <a:rPr lang="en-US" altLang="x-none" sz="2400" dirty="0" smtClean="0"/>
              <a:t>Newtonian models predict </a:t>
            </a:r>
            <a:r>
              <a:rPr lang="en-US" altLang="x-none" sz="2400" dirty="0"/>
              <a:t>only half of the light deflection by </a:t>
            </a:r>
            <a:r>
              <a:rPr lang="en-US" altLang="x-none" sz="2400" dirty="0" smtClean="0"/>
              <a:t>gravity</a:t>
            </a:r>
            <a:endParaRPr lang="ru-RU" altLang="x-none" sz="2400" dirty="0"/>
          </a:p>
          <a:p>
            <a:pPr lvl="1"/>
            <a:r>
              <a:rPr lang="en-US" altLang="x-none" sz="2400" dirty="0" smtClean="0"/>
              <a:t>Einstein’</a:t>
            </a:r>
            <a:r>
              <a:rPr lang="en-US" altLang="ja-JP" sz="2400" dirty="0" smtClean="0">
                <a:cs typeface="HGｺﾞｼｯｸE" charset="-128"/>
              </a:rPr>
              <a:t>s </a:t>
            </a:r>
            <a:r>
              <a:rPr lang="en-US" altLang="ja-JP" sz="2400" dirty="0">
                <a:cs typeface="HGｺﾞｼｯｸE" charset="-128"/>
              </a:rPr>
              <a:t>theory of </a:t>
            </a:r>
            <a:r>
              <a:rPr lang="en-US" altLang="ja-JP" sz="2400" dirty="0" smtClean="0">
                <a:cs typeface="HGｺﾞｼｯｸE" charset="-128"/>
              </a:rPr>
              <a:t>relativity showed we hadn’t learned everything yet about gravity’s effects!</a:t>
            </a:r>
            <a:endParaRPr lang="ru-RU" altLang="x-none" sz="2400" dirty="0"/>
          </a:p>
          <a:p>
            <a:endParaRPr lang="en-US" altLang="x-none" dirty="0"/>
          </a:p>
        </p:txBody>
      </p:sp>
      <p:pic>
        <p:nvPicPr>
          <p:cNvPr id="3" name="Content Placeholder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34200" y="1828800"/>
            <a:ext cx="5043323" cy="4292600"/>
          </a:xfrm>
        </p:spPr>
      </p:pic>
    </p:spTree>
    <p:custDataLst>
      <p:tags r:id="rId1"/>
    </p:custDataLst>
    <p:extLst>
      <p:ext uri="{BB962C8B-B14F-4D97-AF65-F5344CB8AC3E}">
        <p14:creationId xmlns:p14="http://schemas.microsoft.com/office/powerpoint/2010/main" val="1719076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1967" y="0"/>
            <a:ext cx="11348065" cy="6858000"/>
          </a:xfrm>
          <a:prstGeom prst="rect">
            <a:avLst/>
          </a:prstGeom>
        </p:spPr>
      </p:pic>
      <p:sp>
        <p:nvSpPr>
          <p:cNvPr id="2" name="Title 1"/>
          <p:cNvSpPr>
            <a:spLocks noGrp="1"/>
          </p:cNvSpPr>
          <p:nvPr>
            <p:ph type="ctrTitle"/>
          </p:nvPr>
        </p:nvSpPr>
        <p:spPr>
          <a:xfrm>
            <a:off x="1524000" y="228600"/>
            <a:ext cx="8991600" cy="1645920"/>
          </a:xfrm>
        </p:spPr>
        <p:txBody>
          <a:bodyPr/>
          <a:lstStyle/>
          <a:p>
            <a:r>
              <a:rPr lang="en-US" dirty="0" smtClean="0"/>
              <a:t>Making sense of the universe</a:t>
            </a:r>
            <a:endParaRPr lang="en-US" dirty="0"/>
          </a:p>
        </p:txBody>
      </p:sp>
      <p:sp>
        <p:nvSpPr>
          <p:cNvPr id="3" name="Subtitle 2"/>
          <p:cNvSpPr>
            <a:spLocks noGrp="1"/>
          </p:cNvSpPr>
          <p:nvPr>
            <p:ph type="subTitle" idx="1"/>
          </p:nvPr>
        </p:nvSpPr>
        <p:spPr>
          <a:xfrm>
            <a:off x="2618994" y="5257800"/>
            <a:ext cx="6801612" cy="1239894"/>
          </a:xfrm>
        </p:spPr>
        <p:txBody>
          <a:bodyPr/>
          <a:lstStyle/>
          <a:p>
            <a:r>
              <a:rPr lang="en-US" dirty="0" smtClean="0"/>
              <a:t>The Cosmic Perspective, Chapter 4</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Understanding motion</a:t>
            </a:r>
            <a:endParaRPr lang="en-US" altLang="x-none" dirty="0">
              <a:ea typeface="ＭＳ Ｐゴシック" charset="-128"/>
              <a:cs typeface="ＭＳ Ｐゴシック" charset="-128"/>
            </a:endParaRPr>
          </a:p>
        </p:txBody>
      </p:sp>
      <p:sp>
        <p:nvSpPr>
          <p:cNvPr id="111619" name="Rectangle 3"/>
          <p:cNvSpPr>
            <a:spLocks noGrp="1" noChangeArrowheads="1"/>
          </p:cNvSpPr>
          <p:nvPr>
            <p:ph idx="1"/>
          </p:nvPr>
        </p:nvSpPr>
        <p:spPr>
          <a:xfrm>
            <a:off x="533400" y="1524000"/>
            <a:ext cx="11125200" cy="5334000"/>
          </a:xfrm>
        </p:spPr>
        <p:txBody>
          <a:bodyPr>
            <a:normAutofit/>
          </a:bodyPr>
          <a:lstStyle/>
          <a:p>
            <a:pPr eaLnBrk="1" hangingPunct="1"/>
            <a:r>
              <a:rPr lang="en-US" altLang="x-none" sz="2600" dirty="0" smtClean="0">
                <a:ea typeface="ＭＳ Ｐゴシック" charset="-128"/>
                <a:cs typeface="ＭＳ Ｐゴシック" charset="-128"/>
              </a:rPr>
              <a:t>Consider this mutt. How might we describe her and her blurry motion?</a:t>
            </a:r>
          </a:p>
          <a:p>
            <a:pPr lvl="1"/>
            <a:r>
              <a:rPr lang="en-US" altLang="x-none" sz="2600" dirty="0" smtClean="0">
                <a:ea typeface="ＭＳ Ｐゴシック" charset="-128"/>
                <a:cs typeface="ＭＳ Ｐゴシック" charset="-128"/>
              </a:rPr>
              <a:t>Where she is</a:t>
            </a:r>
          </a:p>
          <a:p>
            <a:pPr lvl="2"/>
            <a:r>
              <a:rPr lang="en-US" altLang="x-none" sz="2600" dirty="0" err="1" smtClean="0">
                <a:ea typeface="ＭＳ Ｐゴシック" charset="-128"/>
                <a:cs typeface="ＭＳ Ｐゴシック" charset="-128"/>
              </a:rPr>
              <a:t>x,y,z</a:t>
            </a:r>
            <a:r>
              <a:rPr lang="en-US" altLang="x-none" sz="2600" dirty="0" smtClean="0">
                <a:ea typeface="ＭＳ Ｐゴシック" charset="-128"/>
                <a:cs typeface="ＭＳ Ｐゴシック" charset="-128"/>
              </a:rPr>
              <a:t> position in the yard</a:t>
            </a:r>
          </a:p>
          <a:p>
            <a:pPr lvl="1"/>
            <a:r>
              <a:rPr lang="en-US" altLang="x-none" sz="2600" dirty="0" smtClean="0">
                <a:ea typeface="ＭＳ Ｐゴシック" charset="-128"/>
                <a:cs typeface="ＭＳ Ｐゴシック" charset="-128"/>
              </a:rPr>
              <a:t>How fast she’s going</a:t>
            </a:r>
          </a:p>
          <a:p>
            <a:pPr lvl="2"/>
            <a:r>
              <a:rPr lang="en-US" altLang="x-none" sz="2600" dirty="0" smtClean="0">
                <a:ea typeface="ＭＳ Ｐゴシック" charset="-128"/>
                <a:cs typeface="ＭＳ Ｐゴシック" charset="-128"/>
              </a:rPr>
              <a:t>Her speed</a:t>
            </a:r>
          </a:p>
          <a:p>
            <a:pPr lvl="1"/>
            <a:r>
              <a:rPr lang="en-US" altLang="x-none" sz="2600" dirty="0" smtClean="0">
                <a:ea typeface="ＭＳ Ｐゴシック" charset="-128"/>
                <a:cs typeface="ＭＳ Ｐゴシック" charset="-128"/>
              </a:rPr>
              <a:t>Which way she’s going</a:t>
            </a:r>
          </a:p>
          <a:p>
            <a:pPr lvl="2"/>
            <a:r>
              <a:rPr lang="en-US" altLang="x-none" sz="2600" dirty="0" smtClean="0">
                <a:ea typeface="ＭＳ Ｐゴシック" charset="-128"/>
                <a:cs typeface="ＭＳ Ｐゴシック" charset="-128"/>
              </a:rPr>
              <a:t>direction</a:t>
            </a:r>
          </a:p>
          <a:p>
            <a:pPr lvl="1"/>
            <a:r>
              <a:rPr lang="en-US" altLang="x-none" sz="2600" dirty="0" smtClean="0">
                <a:ea typeface="ＭＳ Ｐゴシック" charset="-128"/>
                <a:cs typeface="ＭＳ Ｐゴシック" charset="-128"/>
              </a:rPr>
              <a:t>If she’s slowing down or speeding up</a:t>
            </a:r>
          </a:p>
          <a:p>
            <a:pPr lvl="2"/>
            <a:r>
              <a:rPr lang="en-US" altLang="x-none" sz="2600" dirty="0" smtClean="0">
                <a:ea typeface="ＭＳ Ｐゴシック" charset="-128"/>
                <a:cs typeface="ＭＳ Ｐゴシック" charset="-128"/>
              </a:rPr>
              <a:t>Acceleration or deceleration</a:t>
            </a:r>
          </a:p>
          <a:p>
            <a:pPr lvl="1"/>
            <a:endParaRPr lang="en-US" altLang="x-none" sz="2600" dirty="0">
              <a:ea typeface="ＭＳ Ｐゴシック" charset="-128"/>
              <a:cs typeface="ＭＳ Ｐゴシック" charset="-128"/>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222" b="22222"/>
          <a:stretch/>
        </p:blipFill>
        <p:spPr>
          <a:xfrm>
            <a:off x="7794938" y="2514600"/>
            <a:ext cx="3863662" cy="3810000"/>
          </a:xfrm>
          <a:prstGeom prst="rect">
            <a:avLst/>
          </a:prstGeom>
        </p:spPr>
      </p:pic>
    </p:spTree>
    <p:extLst>
      <p:ext uri="{BB962C8B-B14F-4D97-AF65-F5344CB8AC3E}">
        <p14:creationId xmlns:p14="http://schemas.microsoft.com/office/powerpoint/2010/main" val="27572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6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61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6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6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normAutofit/>
          </a:bodyPr>
          <a:lstStyle/>
          <a:p>
            <a:pPr eaLnBrk="1" hangingPunct="1"/>
            <a:r>
              <a:rPr lang="en-US" altLang="x-none" dirty="0">
                <a:ea typeface="ＭＳ Ｐゴシック" charset="-128"/>
                <a:cs typeface="ＭＳ Ｐゴシック" charset="-128"/>
              </a:rPr>
              <a:t>Speed, </a:t>
            </a:r>
            <a:r>
              <a:rPr lang="en-US" altLang="x-none" dirty="0" smtClean="0">
                <a:ea typeface="ＭＳ Ｐゴシック" charset="-128"/>
                <a:cs typeface="ＭＳ Ｐゴシック" charset="-128"/>
              </a:rPr>
              <a:t>velocity, and acceleration</a:t>
            </a:r>
            <a:endParaRPr lang="en-US" altLang="x-none" dirty="0">
              <a:ea typeface="ＭＳ Ｐゴシック" charset="-128"/>
              <a:cs typeface="ＭＳ Ｐゴシック" charset="-128"/>
            </a:endParaRPr>
          </a:p>
        </p:txBody>
      </p:sp>
      <p:sp>
        <p:nvSpPr>
          <p:cNvPr id="16386" name="Rectangle 3"/>
          <p:cNvSpPr>
            <a:spLocks noGrp="1" noChangeArrowheads="1"/>
          </p:cNvSpPr>
          <p:nvPr>
            <p:ph idx="1"/>
          </p:nvPr>
        </p:nvSpPr>
        <p:spPr>
          <a:xfrm>
            <a:off x="533400" y="1524000"/>
            <a:ext cx="6705600" cy="5334000"/>
          </a:xfrm>
        </p:spPr>
        <p:txBody>
          <a:bodyPr>
            <a:normAutofit/>
          </a:bodyPr>
          <a:lstStyle/>
          <a:p>
            <a:pPr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Say you’re in the car.</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 have some distance to travel</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In some amount of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Your (average) </a:t>
            </a:r>
            <a:r>
              <a:rPr lang="en-US" altLang="x-none" sz="2800" b="1" dirty="0" smtClean="0">
                <a:solidFill>
                  <a:schemeClr val="tx1"/>
                </a:solidFill>
                <a:ea typeface="ＭＳ Ｐゴシック" charset="-128"/>
                <a:cs typeface="ＭＳ Ｐゴシック" charset="-128"/>
              </a:rPr>
              <a:t>speed</a:t>
            </a:r>
            <a:r>
              <a:rPr lang="en-US" altLang="x-none" sz="2800" dirty="0" smtClean="0">
                <a:solidFill>
                  <a:schemeClr val="tx1"/>
                </a:solidFill>
                <a:ea typeface="ＭＳ Ｐゴシック" charset="-128"/>
                <a:cs typeface="ＭＳ Ｐゴシック" charset="-128"/>
              </a:rPr>
              <a:t> is how far you travel in that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Units: familiarly, mph or mi/hour</a:t>
            </a:r>
          </a:p>
          <a:p>
            <a:pPr lvl="2"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Metric: m/s</a:t>
            </a:r>
            <a:endParaRPr lang="en-US" altLang="x-none" sz="2800" dirty="0">
              <a:solidFill>
                <a:schemeClr val="tx1"/>
              </a:solidFill>
              <a:ea typeface="ＭＳ Ｐゴシック" charset="-128"/>
              <a:cs typeface="ＭＳ Ｐゴシック" charset="-128"/>
            </a:endParaRPr>
          </a:p>
        </p:txBody>
      </p:sp>
      <p:pic>
        <p:nvPicPr>
          <p:cNvPr id="2" name="Picture 1"/>
          <p:cNvPicPr>
            <a:picLocks noChangeAspect="1"/>
          </p:cNvPicPr>
          <p:nvPr/>
        </p:nvPicPr>
        <p:blipFill>
          <a:blip r:embed="rId4"/>
          <a:stretch>
            <a:fillRect/>
          </a:stretch>
        </p:blipFill>
        <p:spPr>
          <a:xfrm>
            <a:off x="8567057" y="2626713"/>
            <a:ext cx="3124200" cy="3124200"/>
          </a:xfrm>
          <a:prstGeom prst="rect">
            <a:avLst/>
          </a:prstGeom>
        </p:spPr>
      </p:pic>
    </p:spTree>
    <p:custDataLst>
      <p:tags r:id="rId1"/>
    </p:custDataLst>
    <p:extLst>
      <p:ext uri="{BB962C8B-B14F-4D97-AF65-F5344CB8AC3E}">
        <p14:creationId xmlns:p14="http://schemas.microsoft.com/office/powerpoint/2010/main" val="1112667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velocity, and acceleration</a:t>
            </a:r>
            <a:endParaRPr lang="en-US" dirty="0"/>
          </a:p>
        </p:txBody>
      </p:sp>
      <p:sp>
        <p:nvSpPr>
          <p:cNvPr id="3" name="Content Placeholder 2"/>
          <p:cNvSpPr>
            <a:spLocks noGrp="1"/>
          </p:cNvSpPr>
          <p:nvPr>
            <p:ph sz="half" idx="1"/>
          </p:nvPr>
        </p:nvSpPr>
        <p:spPr>
          <a:xfrm>
            <a:off x="533400" y="1447800"/>
            <a:ext cx="7315200" cy="4292226"/>
          </a:xfrm>
        </p:spPr>
        <p:txBody>
          <a:bodyPr/>
          <a:lstStyle/>
          <a:p>
            <a:r>
              <a:rPr lang="en-US" sz="2600" b="1" dirty="0" smtClean="0"/>
              <a:t>Velocity</a:t>
            </a:r>
            <a:r>
              <a:rPr lang="en-US" sz="2600" dirty="0" smtClean="0"/>
              <a:t> tells you both your speed and direction</a:t>
            </a:r>
          </a:p>
          <a:p>
            <a:endParaRPr lang="en-US" sz="2600" dirty="0"/>
          </a:p>
        </p:txBody>
      </p:sp>
      <p:sp>
        <p:nvSpPr>
          <p:cNvPr id="15" name="Content Placeholder 14"/>
          <p:cNvSpPr>
            <a:spLocks noGrp="1"/>
          </p:cNvSpPr>
          <p:nvPr>
            <p:ph sz="half" idx="2"/>
          </p:nvPr>
        </p:nvSpPr>
        <p:spPr>
          <a:xfrm>
            <a:off x="8458200" y="1646930"/>
            <a:ext cx="3505200" cy="4982469"/>
          </a:xfrm>
        </p:spPr>
        <p:txBody>
          <a:bodyPr/>
          <a:lstStyle/>
          <a:p>
            <a:r>
              <a:rPr lang="en-US" dirty="0" smtClean="0"/>
              <a:t>Most of Yoshi’s speed is in the forward direction, but he’s steering a little to the left, too, for upcoming turn</a:t>
            </a:r>
          </a:p>
          <a:p>
            <a:r>
              <a:rPr lang="en-US" dirty="0" smtClean="0"/>
              <a:t>What you don’t want in this level is any speed downward</a:t>
            </a:r>
            <a:r>
              <a:rPr lang="mr-IN" dirty="0" smtClean="0"/>
              <a:t>…</a:t>
            </a:r>
            <a:endParaRPr lang="en-US" dirty="0" smtClean="0"/>
          </a:p>
          <a:p>
            <a:endParaRPr lang="en-US" dirty="0"/>
          </a:p>
          <a:p>
            <a:endParaRPr lang="en-US" dirty="0" smtClean="0"/>
          </a:p>
          <a:p>
            <a:r>
              <a:rPr lang="en-US" sz="2600" dirty="0" smtClean="0"/>
              <a:t>Velocity also has units of m/s, is usually denoted </a:t>
            </a:r>
            <a:r>
              <a:rPr lang="en-US" sz="2600" b="1" dirty="0" smtClean="0"/>
              <a:t>v</a:t>
            </a:r>
            <a:endParaRPr lang="en-US" sz="2600" b="1" dirty="0"/>
          </a:p>
        </p:txBody>
      </p:sp>
      <p:pic>
        <p:nvPicPr>
          <p:cNvPr id="4" name="Picture 3"/>
          <p:cNvPicPr>
            <a:picLocks noChangeAspect="1"/>
          </p:cNvPicPr>
          <p:nvPr/>
        </p:nvPicPr>
        <p:blipFill>
          <a:blip r:embed="rId3"/>
          <a:stretch>
            <a:fillRect/>
          </a:stretch>
        </p:blipFill>
        <p:spPr>
          <a:xfrm>
            <a:off x="533400" y="2057400"/>
            <a:ext cx="7607300" cy="4279900"/>
          </a:xfrm>
          <a:prstGeom prst="rect">
            <a:avLst/>
          </a:prstGeom>
        </p:spPr>
      </p:pic>
      <p:cxnSp>
        <p:nvCxnSpPr>
          <p:cNvPr id="6" name="Straight Arrow Connector 5"/>
          <p:cNvCxnSpPr/>
          <p:nvPr/>
        </p:nvCxnSpPr>
        <p:spPr>
          <a:xfrm>
            <a:off x="10515600" y="3958583"/>
            <a:ext cx="0" cy="96745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828800" y="4367612"/>
            <a:ext cx="2362200" cy="3935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810000" y="4926039"/>
            <a:ext cx="533400" cy="44468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4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600200" y="2386013"/>
            <a:ext cx="8991600" cy="1646237"/>
          </a:xfrm>
        </p:spPr>
        <p:txBody>
          <a:bodyPr/>
          <a:lstStyle/>
          <a:p>
            <a:pPr>
              <a:defRPr/>
            </a:pPr>
            <a:r>
              <a:rPr lang="en-US" dirty="0" smtClean="0"/>
              <a:t>The </a:t>
            </a:r>
            <a:r>
              <a:rPr lang="en-US" dirty="0" smtClean="0"/>
              <a:t>nature of science and the scientific </a:t>
            </a:r>
            <a:r>
              <a:rPr lang="en-US" dirty="0" smtClean="0"/>
              <a:t>method</a:t>
            </a:r>
            <a:endParaRPr lang="en-US" dirty="0"/>
          </a:p>
        </p:txBody>
      </p:sp>
      <p:sp>
        <p:nvSpPr>
          <p:cNvPr id="5" name="Subtitle 4"/>
          <p:cNvSpPr>
            <a:spLocks noGrp="1"/>
          </p:cNvSpPr>
          <p:nvPr>
            <p:ph type="subTitle" idx="1"/>
          </p:nvPr>
        </p:nvSpPr>
        <p:spPr>
          <a:xfrm>
            <a:off x="2695575" y="4352925"/>
            <a:ext cx="6800850" cy="1239838"/>
          </a:xfrm>
        </p:spPr>
        <p:txBody>
          <a:bodyPr/>
          <a:lstStyle/>
          <a:p>
            <a:pPr>
              <a:defRPr/>
            </a:pPr>
            <a:endParaRPr lang="en-US" dirty="0">
              <a:solidFill>
                <a:schemeClr val="bg1"/>
              </a:solidFill>
            </a:endParaRPr>
          </a:p>
        </p:txBody>
      </p:sp>
    </p:spTree>
    <p:extLst>
      <p:ext uri="{BB962C8B-B14F-4D97-AF65-F5344CB8AC3E}">
        <p14:creationId xmlns:p14="http://schemas.microsoft.com/office/powerpoint/2010/main" val="753095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Speed, velocity, and acceleration</a:t>
            </a:r>
            <a:endParaRPr lang="en-GB" altLang="x-none" dirty="0">
              <a:ea typeface="ＭＳ Ｐゴシック" charset="-128"/>
              <a:cs typeface="ＭＳ Ｐゴシック" charset="-128"/>
            </a:endParaRPr>
          </a:p>
        </p:txBody>
      </p:sp>
      <p:sp>
        <p:nvSpPr>
          <p:cNvPr id="3" name="Content Placeholder 2"/>
          <p:cNvSpPr>
            <a:spLocks noGrp="1"/>
          </p:cNvSpPr>
          <p:nvPr>
            <p:ph idx="1"/>
          </p:nvPr>
        </p:nvSpPr>
        <p:spPr>
          <a:xfrm>
            <a:off x="533400" y="1524000"/>
            <a:ext cx="7543800" cy="5334000"/>
          </a:xfrm>
        </p:spPr>
        <p:txBody>
          <a:bodyPr>
            <a:normAutofit/>
          </a:bodyPr>
          <a:lstStyle/>
          <a:p>
            <a:r>
              <a:rPr lang="en-US" altLang="x-none" sz="2600" b="1" dirty="0" smtClean="0">
                <a:solidFill>
                  <a:schemeClr val="tx1"/>
                </a:solidFill>
              </a:rPr>
              <a:t>Acceleration</a:t>
            </a:r>
            <a:r>
              <a:rPr lang="en-US" altLang="x-none" sz="2600" dirty="0" smtClean="0">
                <a:solidFill>
                  <a:schemeClr val="tx1"/>
                </a:solidFill>
              </a:rPr>
              <a:t>, denoted </a:t>
            </a:r>
            <a:r>
              <a:rPr lang="en-US" altLang="x-none" sz="2600" b="1" dirty="0" smtClean="0">
                <a:solidFill>
                  <a:schemeClr val="tx1"/>
                </a:solidFill>
              </a:rPr>
              <a:t>a</a:t>
            </a:r>
            <a:r>
              <a:rPr lang="en-US" altLang="x-none" sz="2600" dirty="0" smtClean="0">
                <a:solidFill>
                  <a:schemeClr val="tx1"/>
                </a:solidFill>
              </a:rPr>
              <a:t>, </a:t>
            </a:r>
            <a:r>
              <a:rPr lang="en-US" altLang="x-none" sz="2600" dirty="0">
                <a:solidFill>
                  <a:schemeClr val="tx1"/>
                </a:solidFill>
              </a:rPr>
              <a:t>is a change in velocity </a:t>
            </a:r>
            <a:r>
              <a:rPr lang="en-US" altLang="x-none" sz="2600" dirty="0" smtClean="0">
                <a:solidFill>
                  <a:schemeClr val="tx1"/>
                </a:solidFill>
              </a:rPr>
              <a:t>over time</a:t>
            </a:r>
          </a:p>
          <a:p>
            <a:r>
              <a:rPr lang="en-US" altLang="x-none" sz="2600" dirty="0" smtClean="0">
                <a:solidFill>
                  <a:schemeClr val="tx1"/>
                </a:solidFill>
              </a:rPr>
              <a:t>Units:     Velocity change/time = (m/s) / s = m/s</a:t>
            </a:r>
            <a:r>
              <a:rPr lang="en-US" altLang="x-none" sz="2600" baseline="30000" dirty="0" smtClean="0">
                <a:solidFill>
                  <a:schemeClr val="tx1"/>
                </a:solidFill>
              </a:rPr>
              <a:t>2</a:t>
            </a: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r>
              <a:rPr lang="en-US" altLang="x-none" sz="2600" dirty="0" smtClean="0">
                <a:solidFill>
                  <a:schemeClr val="tx1"/>
                </a:solidFill>
              </a:rPr>
              <a:t>To accelerate, your speed, or direction, or both can change</a:t>
            </a:r>
          </a:p>
          <a:p>
            <a:r>
              <a:rPr lang="en-US" altLang="x-none" sz="2600" dirty="0" smtClean="0">
                <a:solidFill>
                  <a:schemeClr val="tx1"/>
                </a:solidFill>
              </a:rPr>
              <a:t>Acceleration can be negative (deceleration)</a:t>
            </a:r>
          </a:p>
        </p:txBody>
      </p:sp>
      <p:sp>
        <p:nvSpPr>
          <p:cNvPr id="146436" name="Text Box 4"/>
          <p:cNvSpPr txBox="1">
            <a:spLocks noChangeArrowheads="1"/>
          </p:cNvSpPr>
          <p:nvPr/>
        </p:nvSpPr>
        <p:spPr bwMode="auto">
          <a:xfrm>
            <a:off x="1658126" y="2971800"/>
            <a:ext cx="20345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2800" dirty="0"/>
              <a:t>      </a:t>
            </a:r>
            <a:r>
              <a:rPr lang="en-US" altLang="x-none" sz="3200" dirty="0" err="1"/>
              <a:t>v</a:t>
            </a:r>
            <a:r>
              <a:rPr lang="en-US" altLang="x-none" sz="3200" baseline="-25000" dirty="0" err="1"/>
              <a:t>f</a:t>
            </a:r>
            <a:r>
              <a:rPr lang="en-US" altLang="x-none" sz="3200" dirty="0"/>
              <a:t> </a:t>
            </a:r>
            <a:r>
              <a:rPr lang="en-US" altLang="x-none" sz="3200" dirty="0">
                <a:sym typeface="Symbol" charset="2"/>
              </a:rPr>
              <a:t> v</a:t>
            </a:r>
            <a:r>
              <a:rPr lang="en-US" altLang="x-none" sz="3200" baseline="-25000" dirty="0">
                <a:sym typeface="Symbol" charset="2"/>
              </a:rPr>
              <a:t>i</a:t>
            </a:r>
            <a:endParaRPr lang="en-US" altLang="x-none" sz="3200" baseline="-25000" dirty="0"/>
          </a:p>
          <a:p>
            <a:r>
              <a:rPr lang="en-US" altLang="x-none" sz="3200" dirty="0"/>
              <a:t>a = </a:t>
            </a:r>
            <a:r>
              <a:rPr lang="en-US" altLang="x-none" sz="3200" dirty="0">
                <a:sym typeface="Symbol" charset="2"/>
              </a:rPr>
              <a:t></a:t>
            </a:r>
          </a:p>
          <a:p>
            <a:r>
              <a:rPr lang="en-US" altLang="x-none" sz="3200" dirty="0"/>
              <a:t>           t</a:t>
            </a:r>
            <a:endParaRPr lang="en-GB" altLang="x-none" sz="3200" dirty="0"/>
          </a:p>
        </p:txBody>
      </p:sp>
      <p:sp>
        <p:nvSpPr>
          <p:cNvPr id="146437" name="Text Box 5"/>
          <p:cNvSpPr txBox="1">
            <a:spLocks noChangeArrowheads="1"/>
          </p:cNvSpPr>
          <p:nvPr/>
        </p:nvSpPr>
        <p:spPr bwMode="auto">
          <a:xfrm>
            <a:off x="3960908" y="2971800"/>
            <a:ext cx="32924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3200" dirty="0"/>
              <a:t>v</a:t>
            </a:r>
            <a:r>
              <a:rPr lang="en-US" altLang="x-none" sz="3200" baseline="-25000" dirty="0"/>
              <a:t>i</a:t>
            </a:r>
            <a:r>
              <a:rPr lang="en-US" altLang="x-none" sz="3200" dirty="0"/>
              <a:t> </a:t>
            </a:r>
            <a:r>
              <a:rPr lang="en-US" altLang="x-none" sz="3200" dirty="0">
                <a:sym typeface="Symbol" charset="2"/>
              </a:rPr>
              <a:t> </a:t>
            </a:r>
            <a:r>
              <a:rPr lang="en-US" altLang="x-none" sz="3200" dirty="0"/>
              <a:t>initial speed</a:t>
            </a:r>
          </a:p>
          <a:p>
            <a:r>
              <a:rPr lang="en-US" altLang="x-none" sz="3200" dirty="0" err="1"/>
              <a:t>v</a:t>
            </a:r>
            <a:r>
              <a:rPr lang="en-US" altLang="x-none" sz="3200" baseline="-25000" dirty="0" err="1"/>
              <a:t>f</a:t>
            </a:r>
            <a:r>
              <a:rPr lang="en-US" altLang="x-none" sz="3200" dirty="0"/>
              <a:t> </a:t>
            </a:r>
            <a:r>
              <a:rPr lang="en-US" altLang="x-none" sz="3200" dirty="0">
                <a:sym typeface="Symbol" charset="2"/>
              </a:rPr>
              <a:t> </a:t>
            </a:r>
            <a:r>
              <a:rPr lang="en-US" altLang="x-none" sz="3200" dirty="0"/>
              <a:t>final speed</a:t>
            </a:r>
          </a:p>
          <a:p>
            <a:r>
              <a:rPr lang="en-US" altLang="x-none" sz="3200" dirty="0"/>
              <a:t>t </a:t>
            </a:r>
            <a:r>
              <a:rPr lang="en-US" altLang="x-none" sz="3200" dirty="0">
                <a:sym typeface="Symbol" charset="2"/>
              </a:rPr>
              <a:t></a:t>
            </a:r>
            <a:r>
              <a:rPr lang="en-US" altLang="x-none" sz="3200" dirty="0"/>
              <a:t> time interval</a:t>
            </a:r>
            <a:endParaRPr lang="en-GB" altLang="x-none" sz="3200" dirty="0"/>
          </a:p>
        </p:txBody>
      </p:sp>
      <p:pic>
        <p:nvPicPr>
          <p:cNvPr id="4" name="Picture 3"/>
          <p:cNvPicPr>
            <a:picLocks noChangeAspect="1"/>
          </p:cNvPicPr>
          <p:nvPr/>
        </p:nvPicPr>
        <p:blipFill>
          <a:blip r:embed="rId4"/>
          <a:stretch>
            <a:fillRect/>
          </a:stretch>
        </p:blipFill>
        <p:spPr>
          <a:xfrm>
            <a:off x="8378108" y="1371600"/>
            <a:ext cx="3548743" cy="2573934"/>
          </a:xfrm>
          <a:prstGeom prst="rect">
            <a:avLst/>
          </a:prstGeom>
        </p:spPr>
      </p:pic>
      <p:pic>
        <p:nvPicPr>
          <p:cNvPr id="5" name="Picture 4"/>
          <p:cNvPicPr>
            <a:picLocks noChangeAspect="1"/>
          </p:cNvPicPr>
          <p:nvPr/>
        </p:nvPicPr>
        <p:blipFill>
          <a:blip r:embed="rId5"/>
          <a:stretch>
            <a:fillRect/>
          </a:stretch>
        </p:blipFill>
        <p:spPr>
          <a:xfrm>
            <a:off x="8378108" y="4046761"/>
            <a:ext cx="3570514" cy="2596737"/>
          </a:xfrm>
          <a:prstGeom prst="rect">
            <a:avLst/>
          </a:prstGeom>
        </p:spPr>
      </p:pic>
    </p:spTree>
    <p:custDataLst>
      <p:tags r:id="rId1"/>
    </p:custDataLst>
    <p:extLst>
      <p:ext uri="{BB962C8B-B14F-4D97-AF65-F5344CB8AC3E}">
        <p14:creationId xmlns:p14="http://schemas.microsoft.com/office/powerpoint/2010/main" val="792927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Acceleration due to gravity</a:t>
            </a:r>
            <a:endParaRPr lang="en-US" dirty="0"/>
          </a:p>
        </p:txBody>
      </p:sp>
      <p:sp>
        <p:nvSpPr>
          <p:cNvPr id="3" name="Content Placeholder 2"/>
          <p:cNvSpPr>
            <a:spLocks noGrp="1"/>
          </p:cNvSpPr>
          <p:nvPr>
            <p:ph idx="1"/>
          </p:nvPr>
        </p:nvSpPr>
        <p:spPr/>
        <p:txBody>
          <a:bodyPr/>
          <a:lstStyle/>
          <a:p>
            <a:r>
              <a:rPr lang="en-US" dirty="0" smtClean="0"/>
              <a:t>According to legend, Galileo dropped weights from atop leaning tower of Pisa</a:t>
            </a:r>
          </a:p>
          <a:p>
            <a:pPr lvl="1"/>
            <a:r>
              <a:rPr lang="en-US" dirty="0" smtClean="0"/>
              <a:t>Objects fall at the same rate, regardless their mass: they experience the same acceleration</a:t>
            </a:r>
          </a:p>
          <a:p>
            <a:pPr lvl="1"/>
            <a:r>
              <a:rPr lang="en-US" dirty="0" smtClean="0"/>
              <a:t>Acceleration due to gravity on Earth will increase an object’s speed by 9.8 m/s for every second the object is falling</a:t>
            </a:r>
          </a:p>
          <a:p>
            <a:pPr lvl="1"/>
            <a:r>
              <a:rPr lang="en-US" dirty="0" smtClean="0"/>
              <a:t>Denoted as lower-case g</a:t>
            </a:r>
          </a:p>
          <a:p>
            <a:pPr lvl="3"/>
            <a:r>
              <a:rPr lang="en-US" dirty="0" smtClean="0"/>
              <a:t>g = 9.8m/s</a:t>
            </a:r>
            <a:r>
              <a:rPr lang="en-US" baseline="30000" dirty="0" smtClean="0"/>
              <a:t>2 </a:t>
            </a:r>
            <a:endParaRPr lang="en-US" dirty="0" smtClean="0"/>
          </a:p>
          <a:p>
            <a:pPr lvl="3"/>
            <a:endParaRPr lang="en-US" dirty="0"/>
          </a:p>
        </p:txBody>
      </p:sp>
      <p:pic>
        <p:nvPicPr>
          <p:cNvPr id="4" name="Picture 3"/>
          <p:cNvPicPr>
            <a:picLocks noChangeAspect="1"/>
          </p:cNvPicPr>
          <p:nvPr/>
        </p:nvPicPr>
        <p:blipFill>
          <a:blip r:embed="rId3"/>
          <a:stretch>
            <a:fillRect/>
          </a:stretch>
        </p:blipFill>
        <p:spPr>
          <a:xfrm>
            <a:off x="8991600" y="3200027"/>
            <a:ext cx="2413000" cy="2946400"/>
          </a:xfrm>
          <a:prstGeom prst="rect">
            <a:avLst/>
          </a:prstGeom>
        </p:spPr>
      </p:pic>
    </p:spTree>
    <p:extLst>
      <p:ext uri="{BB962C8B-B14F-4D97-AF65-F5344CB8AC3E}">
        <p14:creationId xmlns:p14="http://schemas.microsoft.com/office/powerpoint/2010/main" val="3874268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pPr lvl="1"/>
            <a:endParaRPr lang="en-US" dirty="0" smtClean="0"/>
          </a:p>
        </p:txBody>
      </p:sp>
    </p:spTree>
    <p:extLst>
      <p:ext uri="{BB962C8B-B14F-4D97-AF65-F5344CB8AC3E}">
        <p14:creationId xmlns:p14="http://schemas.microsoft.com/office/powerpoint/2010/main" val="1681841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sz="half" idx="1"/>
          </p:nvPr>
        </p:nvSpPr>
        <p:spPr/>
        <p:txBody>
          <a:bodyPr/>
          <a:lstStyle/>
          <a:p>
            <a:r>
              <a:rPr lang="en-US" dirty="0" smtClean="0"/>
              <a:t>Mario’s kart has a decent top speed</a:t>
            </a:r>
          </a:p>
          <a:p>
            <a:r>
              <a:rPr lang="en-US" dirty="0"/>
              <a:t>A</a:t>
            </a:r>
            <a:r>
              <a:rPr lang="en-US" dirty="0" smtClean="0"/>
              <a:t>cceleration is ok; important for starting off the line and recovering from impacts</a:t>
            </a:r>
          </a:p>
          <a:p>
            <a:r>
              <a:rPr lang="en-US" dirty="0" err="1" smtClean="0"/>
              <a:t>Mario+Kart</a:t>
            </a:r>
            <a:r>
              <a:rPr lang="en-US" dirty="0" smtClean="0"/>
              <a:t> weight is a little high</a:t>
            </a:r>
          </a:p>
          <a:p>
            <a:r>
              <a:rPr lang="en-US" dirty="0"/>
              <a:t>T</a:t>
            </a:r>
            <a:r>
              <a:rPr lang="en-US" dirty="0" smtClean="0"/>
              <a:t>raction and handling are good; it’ll help him where other karts may lose the best line through the corners</a:t>
            </a:r>
          </a:p>
          <a:p>
            <a:endParaRPr lang="en-US" dirty="0"/>
          </a:p>
        </p:txBody>
      </p:sp>
      <p:sp>
        <p:nvSpPr>
          <p:cNvPr id="6" name="Content Placeholder 5"/>
          <p:cNvSpPr>
            <a:spLocks noGrp="1"/>
          </p:cNvSpPr>
          <p:nvPr>
            <p:ph sz="half" idx="2"/>
          </p:nvPr>
        </p:nvSpPr>
        <p:spPr/>
        <p:txBody>
          <a:bodyPr/>
          <a:lstStyle/>
          <a:p>
            <a:r>
              <a:rPr lang="en-US" dirty="0" smtClean="0"/>
              <a:t>Top speed and high weight = more momentum!</a:t>
            </a:r>
          </a:p>
          <a:p>
            <a:pPr lvl="1"/>
            <a:r>
              <a:rPr lang="en-US" dirty="0" smtClean="0"/>
              <a:t>If hit by kart with less momentum, will experience less deceleration than other kart</a:t>
            </a:r>
            <a:endParaRPr lang="en-US" dirty="0"/>
          </a:p>
          <a:p>
            <a:r>
              <a:rPr lang="en-US" dirty="0" smtClean="0"/>
              <a:t>Good acceleration = if hit, can recover from abrupt deceleration more quickly</a:t>
            </a:r>
            <a:endParaRPr lang="en-US" dirty="0"/>
          </a:p>
        </p:txBody>
      </p:sp>
      <p:pic>
        <p:nvPicPr>
          <p:cNvPr id="4" name="Picture 3"/>
          <p:cNvPicPr>
            <a:picLocks noChangeAspect="1"/>
          </p:cNvPicPr>
          <p:nvPr/>
        </p:nvPicPr>
        <p:blipFill>
          <a:blip r:embed="rId3"/>
          <a:stretch>
            <a:fillRect/>
          </a:stretch>
        </p:blipFill>
        <p:spPr>
          <a:xfrm>
            <a:off x="3810000" y="4284066"/>
            <a:ext cx="3548743" cy="2573934"/>
          </a:xfrm>
          <a:prstGeom prst="rect">
            <a:avLst/>
          </a:prstGeom>
        </p:spPr>
      </p:pic>
    </p:spTree>
    <p:extLst>
      <p:ext uri="{BB962C8B-B14F-4D97-AF65-F5344CB8AC3E}">
        <p14:creationId xmlns:p14="http://schemas.microsoft.com/office/powerpoint/2010/main" val="1871839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r>
              <a:rPr lang="en-US" b="1" dirty="0" smtClean="0"/>
              <a:t>Force</a:t>
            </a:r>
            <a:r>
              <a:rPr lang="en-US" dirty="0" smtClean="0"/>
              <a:t>, applied for some amount of time, can change an object’s momentum</a:t>
            </a:r>
            <a:r>
              <a:rPr lang="en-US" dirty="0"/>
              <a:t> </a:t>
            </a:r>
            <a:r>
              <a:rPr lang="en-US" dirty="0" smtClean="0"/>
              <a:t>if the force is great enough</a:t>
            </a:r>
          </a:p>
          <a:p>
            <a:pPr lvl="1"/>
            <a:r>
              <a:rPr lang="en-US" dirty="0"/>
              <a:t>Consider </a:t>
            </a:r>
            <a:r>
              <a:rPr lang="en-US" dirty="0" err="1"/>
              <a:t>Mariokart</a:t>
            </a:r>
            <a:r>
              <a:rPr lang="en-US" dirty="0"/>
              <a:t>: </a:t>
            </a:r>
            <a:r>
              <a:rPr lang="en-US" dirty="0" smtClean="0"/>
              <a:t>if you’re Yoshi, why </a:t>
            </a:r>
            <a:r>
              <a:rPr lang="en-US" dirty="0"/>
              <a:t>don’t you want to be hit on the track by Donkey Kong or Bowser</a:t>
            </a:r>
            <a:r>
              <a:rPr lang="en-US" dirty="0" smtClean="0"/>
              <a:t>?</a:t>
            </a:r>
          </a:p>
          <a:p>
            <a:r>
              <a:rPr lang="en-US" dirty="0" smtClean="0"/>
              <a:t>The </a:t>
            </a:r>
            <a:r>
              <a:rPr lang="en-US" b="1" dirty="0" smtClean="0"/>
              <a:t>net force</a:t>
            </a:r>
            <a:r>
              <a:rPr lang="en-US" dirty="0" smtClean="0"/>
              <a:t> on an object is the sum of all the forces acting on an object</a:t>
            </a:r>
          </a:p>
          <a:p>
            <a:pPr lvl="1"/>
            <a:r>
              <a:rPr lang="en-US" dirty="0" smtClean="0"/>
              <a:t>Forces are vectors and have directions</a:t>
            </a:r>
          </a:p>
          <a:p>
            <a:pPr lvl="1"/>
            <a:r>
              <a:rPr lang="en-US" dirty="0" smtClean="0"/>
              <a:t>You can be experiencing forces in opposite directions yet the net force can be 0</a:t>
            </a:r>
            <a:endParaRPr lang="en-US" dirty="0"/>
          </a:p>
          <a:p>
            <a:pPr lvl="1"/>
            <a:endParaRPr lang="en-US" dirty="0" smtClean="0"/>
          </a:p>
        </p:txBody>
      </p:sp>
    </p:spTree>
    <p:extLst>
      <p:ext uri="{BB962C8B-B14F-4D97-AF65-F5344CB8AC3E}">
        <p14:creationId xmlns:p14="http://schemas.microsoft.com/office/powerpoint/2010/main" val="1409005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p:txBody>
      </p:sp>
      <p:pic>
        <p:nvPicPr>
          <p:cNvPr id="4" name="Picture 3"/>
          <p:cNvPicPr>
            <a:picLocks noChangeAspect="1"/>
          </p:cNvPicPr>
          <p:nvPr/>
        </p:nvPicPr>
        <p:blipFill>
          <a:blip r:embed="rId3"/>
          <a:stretch>
            <a:fillRect/>
          </a:stretch>
        </p:blipFill>
        <p:spPr>
          <a:xfrm>
            <a:off x="2190750" y="3352800"/>
            <a:ext cx="7810500" cy="3098800"/>
          </a:xfrm>
          <a:prstGeom prst="rect">
            <a:avLst/>
          </a:prstGeom>
        </p:spPr>
      </p:pic>
    </p:spTree>
    <p:extLst>
      <p:ext uri="{BB962C8B-B14F-4D97-AF65-F5344CB8AC3E}">
        <p14:creationId xmlns:p14="http://schemas.microsoft.com/office/powerpoint/2010/main" val="12089827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a:p>
            <a:r>
              <a:rPr lang="en-US" dirty="0" smtClean="0"/>
              <a:t>Angular momentum can also be changed by applying a force- that force is called </a:t>
            </a:r>
            <a:r>
              <a:rPr lang="en-US" b="1" dirty="0" smtClean="0"/>
              <a:t>torque</a:t>
            </a:r>
          </a:p>
          <a:p>
            <a:pPr lvl="1"/>
            <a:r>
              <a:rPr lang="en-US" dirty="0" smtClean="0"/>
              <a:t>in cars (or, </a:t>
            </a:r>
            <a:r>
              <a:rPr lang="en-US" dirty="0" err="1" smtClean="0"/>
              <a:t>Mariokarts</a:t>
            </a:r>
            <a:r>
              <a:rPr lang="en-US" dirty="0" smtClean="0"/>
              <a:t>), torque is used to describe how the car’s engine and drive train can change the angular momentum of the wheels against the ground</a:t>
            </a:r>
          </a:p>
          <a:p>
            <a:pPr lvl="1"/>
            <a:r>
              <a:rPr lang="en-US" dirty="0" smtClean="0"/>
              <a:t>how effective an applied torque is depends on how far from the rotation axis it’s applied</a:t>
            </a:r>
            <a:endParaRPr lang="en-US" dirty="0"/>
          </a:p>
        </p:txBody>
      </p:sp>
    </p:spTree>
    <p:extLst>
      <p:ext uri="{BB962C8B-B14F-4D97-AF65-F5344CB8AC3E}">
        <p14:creationId xmlns:p14="http://schemas.microsoft.com/office/powerpoint/2010/main" val="600577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vs weight</a:t>
            </a:r>
            <a:endParaRPr lang="en-US" dirty="0"/>
          </a:p>
        </p:txBody>
      </p:sp>
      <p:sp>
        <p:nvSpPr>
          <p:cNvPr id="3" name="Content Placeholder 2"/>
          <p:cNvSpPr>
            <a:spLocks noGrp="1"/>
          </p:cNvSpPr>
          <p:nvPr>
            <p:ph idx="1"/>
          </p:nvPr>
        </p:nvSpPr>
        <p:spPr/>
        <p:txBody>
          <a:bodyPr/>
          <a:lstStyle/>
          <a:p>
            <a:r>
              <a:rPr lang="en-US" b="1" dirty="0" smtClean="0"/>
              <a:t>Mass</a:t>
            </a:r>
            <a:r>
              <a:rPr lang="en-US" dirty="0" smtClean="0"/>
              <a:t> is a fundamental measure of the amount of matter in an object</a:t>
            </a:r>
          </a:p>
          <a:p>
            <a:pPr lvl="1"/>
            <a:r>
              <a:rPr lang="en-US" dirty="0" smtClean="0"/>
              <a:t>Mass is measured with a balance</a:t>
            </a:r>
          </a:p>
          <a:p>
            <a:pPr lvl="1"/>
            <a:r>
              <a:rPr lang="en-US" dirty="0" smtClean="0"/>
              <a:t>Unit of mass: g   (in US system, our unit of mass is called a slug)</a:t>
            </a:r>
          </a:p>
          <a:p>
            <a:r>
              <a:rPr lang="en-US" b="1" dirty="0" smtClean="0"/>
              <a:t>Weight</a:t>
            </a:r>
            <a:r>
              <a:rPr lang="en-US" dirty="0" smtClean="0"/>
              <a:t> is the downward force exerted by an object of a particular mass under acceleration due to gravity</a:t>
            </a:r>
          </a:p>
          <a:p>
            <a:pPr lvl="1"/>
            <a:r>
              <a:rPr lang="en-US" dirty="0" smtClean="0"/>
              <a:t>Weight is measured with a scale</a:t>
            </a:r>
          </a:p>
          <a:p>
            <a:pPr lvl="1"/>
            <a:r>
              <a:rPr lang="en-US" dirty="0" smtClean="0"/>
              <a:t>Unit of weight: </a:t>
            </a:r>
            <a:r>
              <a:rPr lang="en-US" dirty="0" err="1" smtClean="0"/>
              <a:t>newtons</a:t>
            </a:r>
            <a:r>
              <a:rPr lang="en-US" dirty="0" smtClean="0"/>
              <a:t>  (</a:t>
            </a:r>
            <a:r>
              <a:rPr lang="en-US" dirty="0" err="1" smtClean="0"/>
              <a:t>lbs</a:t>
            </a:r>
            <a:r>
              <a:rPr lang="en-US" dirty="0" smtClean="0"/>
              <a:t>, in our daily lives)</a:t>
            </a:r>
            <a:endParaRPr lang="en-US" dirty="0"/>
          </a:p>
        </p:txBody>
      </p:sp>
      <p:pic>
        <p:nvPicPr>
          <p:cNvPr id="4" name="Picture 3"/>
          <p:cNvPicPr>
            <a:picLocks noChangeAspect="1"/>
          </p:cNvPicPr>
          <p:nvPr/>
        </p:nvPicPr>
        <p:blipFill>
          <a:blip r:embed="rId3"/>
          <a:stretch>
            <a:fillRect/>
          </a:stretch>
        </p:blipFill>
        <p:spPr>
          <a:xfrm>
            <a:off x="8991600" y="3581400"/>
            <a:ext cx="2444948" cy="2819400"/>
          </a:xfrm>
          <a:prstGeom prst="rect">
            <a:avLst/>
          </a:prstGeom>
        </p:spPr>
      </p:pic>
    </p:spTree>
    <p:extLst>
      <p:ext uri="{BB962C8B-B14F-4D97-AF65-F5344CB8AC3E}">
        <p14:creationId xmlns:p14="http://schemas.microsoft.com/office/powerpoint/2010/main" val="1575211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Free-fall and weightlessness</a:t>
            </a:r>
            <a:endParaRPr lang="en-US" dirty="0"/>
          </a:p>
        </p:txBody>
      </p:sp>
      <p:sp>
        <p:nvSpPr>
          <p:cNvPr id="3" name="Content Placeholder 2"/>
          <p:cNvSpPr>
            <a:spLocks noGrp="1"/>
          </p:cNvSpPr>
          <p:nvPr>
            <p:ph idx="1"/>
          </p:nvPr>
        </p:nvSpPr>
        <p:spPr/>
        <p:txBody>
          <a:bodyPr/>
          <a:lstStyle/>
          <a:p>
            <a:r>
              <a:rPr lang="en-US" dirty="0" smtClean="0"/>
              <a:t>Free fall happens when there is nothing to *prevent* you from falling- no force acting against your downward motion</a:t>
            </a:r>
          </a:p>
          <a:p>
            <a:pPr lvl="1"/>
            <a:r>
              <a:rPr lang="en-US" dirty="0" smtClean="0"/>
              <a:t>Good example: you go sky diving, voluntarily, because you wanted to*</a:t>
            </a:r>
          </a:p>
          <a:p>
            <a:pPr lvl="1"/>
            <a:r>
              <a:rPr lang="en-US" dirty="0" smtClean="0"/>
              <a:t>Scary example from the book: you’re in an elevator and the cable snaps*</a:t>
            </a:r>
          </a:p>
          <a:p>
            <a:pPr lvl="1"/>
            <a:endParaRPr lang="en-US" dirty="0"/>
          </a:p>
          <a:p>
            <a:pPr lvl="1"/>
            <a:endParaRPr lang="en-US" dirty="0" smtClean="0"/>
          </a:p>
          <a:p>
            <a:pPr lvl="1"/>
            <a:r>
              <a:rPr lang="en-US" dirty="0" smtClean="0"/>
              <a:t>*note: </a:t>
            </a:r>
            <a:r>
              <a:rPr lang="en-US" dirty="0"/>
              <a:t>there isn’t an absence of forces when you’re skydiving.. Air resistance is a big </a:t>
            </a:r>
            <a:r>
              <a:rPr lang="en-US" dirty="0" smtClean="0"/>
              <a:t>one, but it’s not stopping you from falling, just slowing you down a little</a:t>
            </a:r>
            <a:endParaRPr lang="en-US" dirty="0"/>
          </a:p>
          <a:p>
            <a:pPr lvl="1"/>
            <a:r>
              <a:rPr lang="en-US" dirty="0" smtClean="0"/>
              <a:t>*note: elevators are really really safe and this basically never happens</a:t>
            </a:r>
            <a:endParaRPr lang="en-US" dirty="0"/>
          </a:p>
        </p:txBody>
      </p:sp>
    </p:spTree>
    <p:extLst>
      <p:ext uri="{BB962C8B-B14F-4D97-AF65-F5344CB8AC3E}">
        <p14:creationId xmlns:p14="http://schemas.microsoft.com/office/powerpoint/2010/main" val="2828764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a:bodyPr>
          <a:lstStyle/>
          <a:p>
            <a:pPr eaLnBrk="1" hangingPunct="1"/>
            <a:r>
              <a:rPr lang="en-US" altLang="x-none">
                <a:solidFill>
                  <a:schemeClr val="tx1"/>
                </a:solidFill>
                <a:ea typeface="ＭＳ Ｐゴシック" charset="-128"/>
                <a:cs typeface="ＭＳ Ｐゴシック" charset="-128"/>
              </a:rPr>
              <a:t>Sir Isaac Newton (1642-1727)</a:t>
            </a:r>
          </a:p>
        </p:txBody>
      </p:sp>
      <p:sp>
        <p:nvSpPr>
          <p:cNvPr id="2" name="Content Placeholder 1"/>
          <p:cNvSpPr>
            <a:spLocks noGrp="1"/>
          </p:cNvSpPr>
          <p:nvPr>
            <p:ph idx="1"/>
          </p:nvPr>
        </p:nvSpPr>
        <p:spPr>
          <a:xfrm>
            <a:off x="533400" y="1524000"/>
            <a:ext cx="7010400" cy="4216027"/>
          </a:xfrm>
        </p:spPr>
        <p:txBody>
          <a:bodyPr/>
          <a:lstStyle/>
          <a:p>
            <a:r>
              <a:rPr lang="en-US" dirty="0" smtClean="0"/>
              <a:t>Newton graduated college and left Cambridge about when the plague hit</a:t>
            </a:r>
          </a:p>
          <a:p>
            <a:r>
              <a:rPr lang="en-US" dirty="0" smtClean="0"/>
              <a:t>Sitting around one day, he had a realization that shattered a thousand years of thought or so</a:t>
            </a:r>
          </a:p>
          <a:p>
            <a:endParaRPr lang="en-US" dirty="0"/>
          </a:p>
          <a:p>
            <a:r>
              <a:rPr lang="en-US" dirty="0" smtClean="0"/>
              <a:t>Aristotle believed laws governing motion on Earth were distinct and different from those governing motion of stars, planets</a:t>
            </a:r>
          </a:p>
          <a:p>
            <a:r>
              <a:rPr lang="en-US" dirty="0" smtClean="0"/>
              <a:t>United view of Earth and heavens into one Universe; beginning of modern astrophysics</a:t>
            </a:r>
            <a:endParaRPr lang="en-US" dirty="0"/>
          </a:p>
        </p:txBody>
      </p:sp>
      <p:pic>
        <p:nvPicPr>
          <p:cNvPr id="22530" name="Picture 3" descr="New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371600"/>
            <a:ext cx="41814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86390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how, and why?</a:t>
            </a:r>
            <a:endParaRPr lang="en-US" dirty="0"/>
          </a:p>
        </p:txBody>
      </p:sp>
      <p:sp>
        <p:nvSpPr>
          <p:cNvPr id="3" name="Content Placeholder 2"/>
          <p:cNvSpPr>
            <a:spLocks noGrp="1"/>
          </p:cNvSpPr>
          <p:nvPr>
            <p:ph idx="1"/>
          </p:nvPr>
        </p:nvSpPr>
        <p:spPr/>
        <p:txBody>
          <a:bodyPr/>
          <a:lstStyle/>
          <a:p>
            <a:r>
              <a:rPr lang="en-US" dirty="0" smtClean="0"/>
              <a:t>What do you think a scientist does?</a:t>
            </a:r>
          </a:p>
          <a:p>
            <a:r>
              <a:rPr lang="en-US" dirty="0" smtClean="0"/>
              <a:t>How do we do science?</a:t>
            </a:r>
          </a:p>
          <a:p>
            <a:r>
              <a:rPr lang="en-US" dirty="0" smtClean="0"/>
              <a:t>Why do we science?</a:t>
            </a:r>
            <a:endParaRPr lang="en-US" dirty="0"/>
          </a:p>
        </p:txBody>
      </p:sp>
      <p:pic>
        <p:nvPicPr>
          <p:cNvPr id="4" name="Picture 3"/>
          <p:cNvPicPr>
            <a:picLocks noChangeAspect="1"/>
          </p:cNvPicPr>
          <p:nvPr/>
        </p:nvPicPr>
        <p:blipFill>
          <a:blip r:embed="rId3"/>
          <a:stretch>
            <a:fillRect/>
          </a:stretch>
        </p:blipFill>
        <p:spPr>
          <a:xfrm>
            <a:off x="5410200" y="2233993"/>
            <a:ext cx="6527800" cy="4357307"/>
          </a:xfrm>
          <a:prstGeom prst="rect">
            <a:avLst/>
          </a:prstGeom>
        </p:spPr>
      </p:pic>
    </p:spTree>
    <p:extLst>
      <p:ext uri="{BB962C8B-B14F-4D97-AF65-F5344CB8AC3E}">
        <p14:creationId xmlns:p14="http://schemas.microsoft.com/office/powerpoint/2010/main" val="1678087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endParaRPr lang="en-US" altLang="x-none" sz="2400" dirty="0" smtClean="0"/>
          </a:p>
          <a:p>
            <a:r>
              <a:rPr lang="en-US" altLang="x-none" sz="2400" dirty="0" smtClean="0"/>
              <a:t>This probably seems somewhat obvious: a parked car on a flat surface isn’t going to just roll away</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8672139" y="3657600"/>
            <a:ext cx="2950901" cy="2941320"/>
          </a:xfrm>
          <a:prstGeom prst="rect">
            <a:avLst/>
          </a:prstGeom>
        </p:spPr>
      </p:pic>
    </p:spTree>
    <p:custDataLst>
      <p:tags r:id="rId1"/>
    </p:custDataLst>
    <p:extLst>
      <p:ext uri="{BB962C8B-B14F-4D97-AF65-F5344CB8AC3E}">
        <p14:creationId xmlns:p14="http://schemas.microsoft.com/office/powerpoint/2010/main" val="990875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a:t>
            </a:r>
            <a:r>
              <a:rPr lang="en-US" altLang="x-none" sz="2400" dirty="0" smtClean="0"/>
              <a:t>ma)</a:t>
            </a:r>
            <a:endParaRPr lang="en-US" altLang="x-none" sz="2400" dirty="0"/>
          </a:p>
          <a:p>
            <a:r>
              <a:rPr lang="en-US" altLang="x-none" sz="2400" dirty="0" smtClean="0"/>
              <a:t>Possibly the most profound of all three laws; what it is saying is that </a:t>
            </a:r>
            <a:r>
              <a:rPr lang="en-US" altLang="x-none" sz="2400" i="1" dirty="0" smtClean="0"/>
              <a:t>force</a:t>
            </a:r>
            <a:r>
              <a:rPr lang="en-US" altLang="x-none" sz="2400" dirty="0" smtClean="0"/>
              <a:t> is the </a:t>
            </a:r>
            <a:r>
              <a:rPr lang="en-US" altLang="x-none" sz="2400" i="1" dirty="0" smtClean="0"/>
              <a:t>rate of change of momentum</a:t>
            </a:r>
            <a:r>
              <a:rPr lang="en-US" altLang="x-none" sz="2400" dirty="0" smtClean="0"/>
              <a:t>. </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7180894" y="3647253"/>
            <a:ext cx="4477706" cy="2789238"/>
          </a:xfrm>
          <a:prstGeom prst="rect">
            <a:avLst/>
          </a:prstGeom>
        </p:spPr>
      </p:pic>
    </p:spTree>
    <p:custDataLst>
      <p:tags r:id="rId1"/>
    </p:custDataLst>
    <p:extLst>
      <p:ext uri="{BB962C8B-B14F-4D97-AF65-F5344CB8AC3E}">
        <p14:creationId xmlns:p14="http://schemas.microsoft.com/office/powerpoint/2010/main" val="1958124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m</a:t>
            </a:r>
            <a:r>
              <a:rPr lang="en-US" altLang="x-none" sz="2400" dirty="0">
                <a:sym typeface="Symbol" charset="2"/>
              </a:rPr>
              <a:t>  </a:t>
            </a:r>
            <a:r>
              <a:rPr lang="en-US" altLang="x-none" sz="2400" dirty="0" smtClean="0"/>
              <a:t>a)</a:t>
            </a:r>
          </a:p>
          <a:p>
            <a:pPr marL="457200" indent="-457200">
              <a:buFont typeface="+mj-lt"/>
              <a:buAutoNum type="arabicPeriod"/>
            </a:pPr>
            <a:r>
              <a:rPr lang="en-US" altLang="x-none" sz="2400" dirty="0" smtClean="0"/>
              <a:t>For any action (applied force) there is an equal and opposite reaction (force)</a:t>
            </a:r>
          </a:p>
          <a:p>
            <a:pPr marL="457200" indent="-457200">
              <a:buFont typeface="+mj-lt"/>
              <a:buAutoNum type="arabicPeriod"/>
            </a:pPr>
            <a:endParaRPr lang="en-US" altLang="x-none" sz="2400" dirty="0"/>
          </a:p>
          <a:p>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533400" y="3962400"/>
            <a:ext cx="3810000" cy="2540000"/>
          </a:xfrm>
          <a:prstGeom prst="rect">
            <a:avLst/>
          </a:prstGeom>
        </p:spPr>
      </p:pic>
    </p:spTree>
    <p:custDataLst>
      <p:tags r:id="rId1"/>
    </p:custDataLst>
    <p:extLst>
      <p:ext uri="{BB962C8B-B14F-4D97-AF65-F5344CB8AC3E}">
        <p14:creationId xmlns:p14="http://schemas.microsoft.com/office/powerpoint/2010/main" val="16182359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There’s a video coming after logistical notes, don’t pack up yet</a:t>
            </a:r>
            <a:endParaRPr lang="en-US" dirty="0"/>
          </a:p>
        </p:txBody>
      </p:sp>
      <p:pic>
        <p:nvPicPr>
          <p:cNvPr id="6" name="Picture 5"/>
          <p:cNvPicPr>
            <a:picLocks noChangeAspect="1"/>
          </p:cNvPicPr>
          <p:nvPr/>
        </p:nvPicPr>
        <p:blipFill>
          <a:blip r:embed="rId3">
            <a:lum bright="70000" contrast="-70000"/>
          </a:blip>
          <a:stretch>
            <a:fillRect/>
          </a:stretch>
        </p:blipFill>
        <p:spPr>
          <a:xfrm>
            <a:off x="9626092" y="4352465"/>
            <a:ext cx="2336800" cy="2336800"/>
          </a:xfrm>
          <a:prstGeom prst="rect">
            <a:avLst/>
          </a:prstGeom>
        </p:spPr>
      </p:pic>
    </p:spTree>
    <p:extLst>
      <p:ext uri="{BB962C8B-B14F-4D97-AF65-F5344CB8AC3E}">
        <p14:creationId xmlns:p14="http://schemas.microsoft.com/office/powerpoint/2010/main" val="1031861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Logistical notes</a:t>
            </a:r>
            <a:endParaRPr lang="en-US" dirty="0"/>
          </a:p>
        </p:txBody>
      </p:sp>
      <p:sp>
        <p:nvSpPr>
          <p:cNvPr id="3" name="Content Placeholder 2"/>
          <p:cNvSpPr>
            <a:spLocks noGrp="1"/>
          </p:cNvSpPr>
          <p:nvPr>
            <p:ph idx="1"/>
          </p:nvPr>
        </p:nvSpPr>
        <p:spPr/>
        <p:txBody>
          <a:bodyPr/>
          <a:lstStyle/>
          <a:p>
            <a:r>
              <a:rPr lang="en-US" dirty="0" smtClean="0"/>
              <a:t>Check your clicker quiz grades on Canvas- I may have left you a note if you only answered 1/3 or 2/3 of the questions! Was your Clicker malfunctioning? </a:t>
            </a:r>
          </a:p>
          <a:p>
            <a:r>
              <a:rPr lang="en-US" dirty="0" smtClean="0"/>
              <a:t>No office hours today, apologies!</a:t>
            </a:r>
          </a:p>
          <a:p>
            <a:r>
              <a:rPr lang="en-US" dirty="0" smtClean="0"/>
              <a:t>Lab 1 due today at 11:59pm</a:t>
            </a:r>
          </a:p>
          <a:p>
            <a:pPr lvl="1"/>
            <a:r>
              <a:rPr lang="en-US" dirty="0" smtClean="0"/>
              <a:t>Median completion time: 30 minutes!</a:t>
            </a:r>
          </a:p>
          <a:p>
            <a:pPr lvl="1"/>
            <a:r>
              <a:rPr lang="en-US" dirty="0" smtClean="0"/>
              <a:t>If </a:t>
            </a:r>
            <a:r>
              <a:rPr lang="en-US" dirty="0" err="1" smtClean="0"/>
              <a:t>Stellarium</a:t>
            </a:r>
            <a:r>
              <a:rPr lang="en-US" dirty="0" smtClean="0"/>
              <a:t> isn’t working: 2 computers in Physics Library with program</a:t>
            </a:r>
          </a:p>
          <a:p>
            <a:pPr lvl="1"/>
            <a:r>
              <a:rPr lang="en-US" dirty="0" smtClean="0"/>
              <a:t>There is a web version, but it doesn’t automatically play in time, you have to set date/time</a:t>
            </a:r>
          </a:p>
          <a:p>
            <a:pPr lvl="2"/>
            <a:r>
              <a:rPr lang="en-US" dirty="0">
                <a:hlinkClick r:id="rId3"/>
              </a:rPr>
              <a:t>https://stellarium-web.org</a:t>
            </a:r>
            <a:r>
              <a:rPr lang="en-US" dirty="0" smtClean="0">
                <a:hlinkClick r:id="rId3"/>
              </a:rPr>
              <a:t>/#/</a:t>
            </a:r>
            <a:endParaRPr lang="en-US" dirty="0" smtClean="0"/>
          </a:p>
          <a:p>
            <a:r>
              <a:rPr lang="en-US" dirty="0" smtClean="0"/>
              <a:t>Chapter 2 homework due 9/1</a:t>
            </a:r>
            <a:endParaRPr lang="en-US" dirty="0"/>
          </a:p>
        </p:txBody>
      </p:sp>
    </p:spTree>
    <p:extLst>
      <p:ext uri="{BB962C8B-B14F-4D97-AF65-F5344CB8AC3E}">
        <p14:creationId xmlns:p14="http://schemas.microsoft.com/office/powerpoint/2010/main" val="9836058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conclude!</a:t>
            </a:r>
            <a:endParaRPr lang="en-US" dirty="0"/>
          </a:p>
        </p:txBody>
      </p:sp>
      <p:sp>
        <p:nvSpPr>
          <p:cNvPr id="3" name="Content Placeholder 2"/>
          <p:cNvSpPr>
            <a:spLocks noGrp="1"/>
          </p:cNvSpPr>
          <p:nvPr>
            <p:ph idx="1"/>
          </p:nvPr>
        </p:nvSpPr>
        <p:spPr/>
        <p:txBody>
          <a:bodyPr/>
          <a:lstStyle/>
          <a:p>
            <a:r>
              <a:rPr lang="en-US" dirty="0" smtClean="0"/>
              <a:t>A video!</a:t>
            </a:r>
            <a:endParaRPr lang="en-US" dirty="0"/>
          </a:p>
        </p:txBody>
      </p:sp>
      <p:sp>
        <p:nvSpPr>
          <p:cNvPr id="4" name="Action Button: Forward or Next 3">
            <a:hlinkClick r:id="rId3" highlightClick="1"/>
          </p:cNvPr>
          <p:cNvSpPr/>
          <p:nvPr/>
        </p:nvSpPr>
        <p:spPr>
          <a:xfrm>
            <a:off x="2819400" y="3200400"/>
            <a:ext cx="1676400" cy="1828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73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positions of planets in the sky (properties)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demonstrating their motion (process/phenomenon)</a:t>
            </a:r>
            <a:endParaRPr lang="en-US" altLang="x-none" sz="2400" dirty="0">
              <a:solidFill>
                <a:schemeClr val="tx1"/>
              </a:solidFill>
            </a:endParaRPr>
          </a:p>
        </p:txBody>
      </p:sp>
      <p:pic>
        <p:nvPicPr>
          <p:cNvPr id="2" name="Picture 1"/>
          <p:cNvPicPr>
            <a:picLocks noChangeAspect="1"/>
          </p:cNvPicPr>
          <p:nvPr/>
        </p:nvPicPr>
        <p:blipFill>
          <a:blip r:embed="rId4"/>
          <a:stretch>
            <a:fillRect/>
          </a:stretch>
        </p:blipFill>
        <p:spPr>
          <a:xfrm>
            <a:off x="8077200" y="2971800"/>
            <a:ext cx="3784600" cy="3467100"/>
          </a:xfrm>
          <a:prstGeom prst="rect">
            <a:avLst/>
          </a:prstGeom>
        </p:spPr>
      </p:pic>
    </p:spTree>
    <p:custDataLst>
      <p:tags r:id="rId1"/>
    </p:custDataLst>
    <p:extLst>
      <p:ext uri="{BB962C8B-B14F-4D97-AF65-F5344CB8AC3E}">
        <p14:creationId xmlns:p14="http://schemas.microsoft.com/office/powerpoint/2010/main" val="13537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a:t>
            </a:r>
            <a:r>
              <a:rPr lang="en-US" altLang="x-none" sz="2400" dirty="0" smtClean="0">
                <a:solidFill>
                  <a:schemeClr val="tx1"/>
                </a:solidFill>
                <a:sym typeface="Symbol" charset="2"/>
              </a:rPr>
              <a:t>phenomenon</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pPr lvl="2"/>
            <a:r>
              <a:rPr lang="en-US" altLang="x-none" sz="2400" dirty="0" smtClean="0">
                <a:solidFill>
                  <a:schemeClr val="tx1"/>
                </a:solidFill>
                <a:sym typeface="Symbol" charset="2"/>
              </a:rPr>
              <a:t>Example: </a:t>
            </a:r>
            <a:r>
              <a:rPr lang="en-US" altLang="x-none" sz="2400" dirty="0" err="1" smtClean="0">
                <a:solidFill>
                  <a:schemeClr val="tx1"/>
                </a:solidFill>
                <a:sym typeface="Symbol" charset="2"/>
              </a:rPr>
              <a:t>Tycho</a:t>
            </a:r>
            <a:r>
              <a:rPr lang="en-US" altLang="x-none" sz="2400" dirty="0" smtClean="0">
                <a:solidFill>
                  <a:schemeClr val="tx1"/>
                </a:solidFill>
                <a:sym typeface="Symbol" charset="2"/>
              </a:rPr>
              <a:t> Brahe’s lovely observations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of Mars: all together, a data set. </a:t>
            </a:r>
            <a:endParaRPr lang="en-US" altLang="x-none" sz="2400" dirty="0">
              <a:solidFill>
                <a:schemeClr val="tx1"/>
              </a:solidFill>
              <a:sym typeface="Symbol" charset="2"/>
            </a:endParaRPr>
          </a:p>
        </p:txBody>
      </p:sp>
      <p:pic>
        <p:nvPicPr>
          <p:cNvPr id="2" name="Picture 1"/>
          <p:cNvPicPr>
            <a:picLocks noChangeAspect="1"/>
          </p:cNvPicPr>
          <p:nvPr/>
        </p:nvPicPr>
        <p:blipFill>
          <a:blip r:embed="rId4"/>
          <a:stretch>
            <a:fillRect/>
          </a:stretch>
        </p:blipFill>
        <p:spPr>
          <a:xfrm>
            <a:off x="6781800" y="4114800"/>
            <a:ext cx="5200650" cy="2303261"/>
          </a:xfrm>
          <a:prstGeom prst="rect">
            <a:avLst/>
          </a:prstGeom>
        </p:spPr>
      </p:pic>
    </p:spTree>
    <p:custDataLst>
      <p:tags r:id="rId1"/>
    </p:custDataLst>
    <p:extLst>
      <p:ext uri="{BB962C8B-B14F-4D97-AF65-F5344CB8AC3E}">
        <p14:creationId xmlns:p14="http://schemas.microsoft.com/office/powerpoint/2010/main" val="2096683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we’ve seen planets move in the sky, and think we understand what Mars is doing. Are all the planets revolving around the Earth?</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468795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manipulating the phenomenon in a controlled way to better understand it</a:t>
            </a:r>
          </a:p>
          <a:p>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109214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astrophysics? Or observational?</a:t>
            </a:r>
            <a:endParaRPr lang="en-US" dirty="0"/>
          </a:p>
        </p:txBody>
      </p:sp>
      <p:sp>
        <p:nvSpPr>
          <p:cNvPr id="3" name="Content Placeholder 2"/>
          <p:cNvSpPr>
            <a:spLocks noGrp="1"/>
          </p:cNvSpPr>
          <p:nvPr>
            <p:ph idx="1"/>
          </p:nvPr>
        </p:nvSpPr>
        <p:spPr/>
        <p:txBody>
          <a:bodyPr/>
          <a:lstStyle/>
          <a:p>
            <a:r>
              <a:rPr lang="en-US" sz="2400" dirty="0" smtClean="0"/>
              <a:t>Think/pair/share!</a:t>
            </a:r>
          </a:p>
          <a:p>
            <a:r>
              <a:rPr lang="en-US" sz="2400" dirty="0" smtClean="0"/>
              <a:t>By the definitions I just gave for an observation and an experiment, can astrophysicists actually do experiments? Or can we only make observations?</a:t>
            </a:r>
          </a:p>
          <a:p>
            <a:endParaRPr lang="en-US" sz="2400" dirty="0"/>
          </a:p>
          <a:p>
            <a:pPr lvl="1"/>
            <a:r>
              <a:rPr lang="en-US" altLang="x-none" sz="2400" dirty="0">
                <a:solidFill>
                  <a:schemeClr val="tx1"/>
                </a:solidFill>
              </a:rPr>
              <a:t>Observation </a:t>
            </a:r>
            <a:r>
              <a:rPr lang="en-US" altLang="x-none" sz="2400" dirty="0">
                <a:solidFill>
                  <a:schemeClr val="tx1"/>
                </a:solidFill>
                <a:sym typeface="Symbol" charset="2"/>
              </a:rPr>
              <a:t> data collection without interfering with the phenomenon</a:t>
            </a:r>
          </a:p>
          <a:p>
            <a:pPr lvl="1"/>
            <a:r>
              <a:rPr lang="en-US" altLang="x-none" sz="2400" dirty="0">
                <a:solidFill>
                  <a:schemeClr val="tx1"/>
                </a:solidFill>
                <a:sym typeface="Symbol" charset="2"/>
              </a:rPr>
              <a:t>Experiment  a procedure designed to collect data to test the hypothesis; </a:t>
            </a:r>
            <a:r>
              <a:rPr lang="en-US" altLang="x-none" sz="2400" dirty="0" smtClean="0">
                <a:solidFill>
                  <a:schemeClr val="tx1"/>
                </a:solidFill>
                <a:sym typeface="Symbol" charset="2"/>
              </a:rPr>
              <a:t>manipulating </a:t>
            </a:r>
            <a:r>
              <a:rPr lang="en-US" altLang="x-none" sz="2400" dirty="0">
                <a:solidFill>
                  <a:schemeClr val="tx1"/>
                </a:solidFill>
                <a:sym typeface="Symbol" charset="2"/>
              </a:rPr>
              <a:t>the phenomenon in a controlled way to better understand it</a:t>
            </a:r>
          </a:p>
          <a:p>
            <a:pPr lvl="1"/>
            <a:endParaRPr lang="en-US" dirty="0"/>
          </a:p>
        </p:txBody>
      </p:sp>
    </p:spTree>
    <p:extLst>
      <p:ext uri="{BB962C8B-B14F-4D97-AF65-F5344CB8AC3E}">
        <p14:creationId xmlns:p14="http://schemas.microsoft.com/office/powerpoint/2010/main" val="936631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a:t>
            </a:r>
            <a:r>
              <a:rPr lang="en-US" altLang="x-none" sz="2400" i="1" dirty="0" smtClean="0">
                <a:solidFill>
                  <a:schemeClr val="tx1"/>
                </a:solidFill>
                <a:sym typeface="Symbol" charset="2"/>
              </a:rPr>
              <a:t>could include</a:t>
            </a:r>
            <a:r>
              <a:rPr lang="en-US" altLang="x-none" sz="2400" dirty="0" smtClean="0">
                <a:solidFill>
                  <a:schemeClr val="tx1"/>
                </a:solidFill>
                <a:sym typeface="Symbol" charset="2"/>
              </a:rPr>
              <a:t> manipulating the phenomenon in a controlled way to better understand it</a:t>
            </a:r>
          </a:p>
          <a:p>
            <a:endParaRPr lang="en-US" altLang="x-none" sz="2400" dirty="0">
              <a:solidFill>
                <a:schemeClr val="tx1"/>
              </a:solidFill>
              <a:sym typeface="Symbol" charset="2"/>
            </a:endParaRPr>
          </a:p>
          <a:p>
            <a:pPr marL="457200" lvl="3"/>
            <a:r>
              <a:rPr lang="en-US" altLang="x-none" sz="2400" dirty="0">
                <a:solidFill>
                  <a:schemeClr val="tx1"/>
                </a:solidFill>
                <a:sym typeface="Symbol" charset="2"/>
              </a:rPr>
              <a:t>Example: to test whether all planets are moving like Mars, gather more data to directly compare</a:t>
            </a:r>
          </a:p>
          <a:p>
            <a:endParaRPr lang="en-US" altLang="x-none" sz="2400" dirty="0" smtClean="0">
              <a:solidFill>
                <a:schemeClr val="tx1"/>
              </a:solidFill>
              <a:sym typeface="Symbol" charset="2"/>
            </a:endParaRPr>
          </a:p>
        </p:txBody>
      </p:sp>
    </p:spTree>
    <p:custDataLst>
      <p:tags r:id="rId1"/>
    </p:custDataLst>
    <p:extLst>
      <p:ext uri="{BB962C8B-B14F-4D97-AF65-F5344CB8AC3E}">
        <p14:creationId xmlns:p14="http://schemas.microsoft.com/office/powerpoint/2010/main" val="63840564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Parce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1" id="{ECE015EC-2C1A-8B40-8EEF-8E1B4269CFDF}" vid="{18BF7D78-DD32-DB4E-B7BF-26016971161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3169</TotalTime>
  <Words>2790</Words>
  <Application>Microsoft Macintosh PowerPoint</Application>
  <PresentationFormat>Widescreen</PresentationFormat>
  <Paragraphs>298</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vt:lpstr>
      <vt:lpstr>ＭＳ Ｐゴシック</vt:lpstr>
      <vt:lpstr>Arial</vt:lpstr>
      <vt:lpstr>Gill Sans MT</vt:lpstr>
      <vt:lpstr>Parcel</vt:lpstr>
      <vt:lpstr>Today in science…</vt:lpstr>
      <vt:lpstr>The nature of science and the scientific method</vt:lpstr>
      <vt:lpstr>What, how, and why?</vt:lpstr>
      <vt:lpstr>Terminology</vt:lpstr>
      <vt:lpstr>Terminology</vt:lpstr>
      <vt:lpstr>Terminology</vt:lpstr>
      <vt:lpstr>Terminology</vt:lpstr>
      <vt:lpstr>Experimental astrophysics? Or observational?</vt:lpstr>
      <vt:lpstr>Terminology</vt:lpstr>
      <vt:lpstr>Terminology</vt:lpstr>
      <vt:lpstr>Terminology</vt:lpstr>
      <vt:lpstr>Science!</vt:lpstr>
      <vt:lpstr>The scientific method</vt:lpstr>
      <vt:lpstr>Things we know, and things we know we know</vt:lpstr>
      <vt:lpstr>Validity of a Scientific Theory</vt:lpstr>
      <vt:lpstr>Making sense of the universe</vt:lpstr>
      <vt:lpstr>Understanding motion</vt:lpstr>
      <vt:lpstr>Speed, velocity, and acceleration</vt:lpstr>
      <vt:lpstr>Speed, velocity, and acceleration</vt:lpstr>
      <vt:lpstr>Speed, velocity, and acceleration</vt:lpstr>
      <vt:lpstr>Acceleration due to gravity</vt:lpstr>
      <vt:lpstr>Momentum and force</vt:lpstr>
      <vt:lpstr>Momentum and force</vt:lpstr>
      <vt:lpstr>Momentum and force</vt:lpstr>
      <vt:lpstr>Momentum in orbits</vt:lpstr>
      <vt:lpstr>Momentum in orbits</vt:lpstr>
      <vt:lpstr>Mass vs weight</vt:lpstr>
      <vt:lpstr>Free-fall and weightlessness</vt:lpstr>
      <vt:lpstr>Sir Isaac Newton (1642-1727)</vt:lpstr>
      <vt:lpstr>Newton’s Laws of Motion</vt:lpstr>
      <vt:lpstr>Newton’s Laws of Motion</vt:lpstr>
      <vt:lpstr>Newton’s Laws of Motion</vt:lpstr>
      <vt:lpstr>There’s a video coming after logistical notes, don’t pack up yet</vt:lpstr>
      <vt:lpstr>Logistical notes</vt:lpstr>
      <vt:lpstr>To conclude!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86</cp:revision>
  <cp:lastPrinted>2018-08-30T14:38:30Z</cp:lastPrinted>
  <dcterms:created xsi:type="dcterms:W3CDTF">2018-08-16T18:07:09Z</dcterms:created>
  <dcterms:modified xsi:type="dcterms:W3CDTF">2018-08-30T23:07:48Z</dcterms:modified>
</cp:coreProperties>
</file>